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48" r:id="rId5"/>
  </p:sldMasterIdLst>
  <p:notesMasterIdLst>
    <p:notesMasterId r:id="rId72"/>
  </p:notesMasterIdLst>
  <p:sldIdLst>
    <p:sldId id="480" r:id="rId6"/>
    <p:sldId id="481" r:id="rId7"/>
    <p:sldId id="593" r:id="rId8"/>
    <p:sldId id="612" r:id="rId9"/>
    <p:sldId id="598" r:id="rId10"/>
    <p:sldId id="599" r:id="rId11"/>
    <p:sldId id="600" r:id="rId12"/>
    <p:sldId id="608" r:id="rId13"/>
    <p:sldId id="605" r:id="rId14"/>
    <p:sldId id="606" r:id="rId15"/>
    <p:sldId id="607" r:id="rId16"/>
    <p:sldId id="615" r:id="rId17"/>
    <p:sldId id="610" r:id="rId18"/>
    <p:sldId id="611" r:id="rId19"/>
    <p:sldId id="617" r:id="rId20"/>
    <p:sldId id="530" r:id="rId21"/>
    <p:sldId id="613" r:id="rId22"/>
    <p:sldId id="557" r:id="rId23"/>
    <p:sldId id="575" r:id="rId24"/>
    <p:sldId id="614" r:id="rId25"/>
    <p:sldId id="602" r:id="rId26"/>
    <p:sldId id="596" r:id="rId27"/>
    <p:sldId id="616" r:id="rId28"/>
    <p:sldId id="592" r:id="rId29"/>
    <p:sldId id="649" r:id="rId30"/>
    <p:sldId id="648" r:id="rId31"/>
    <p:sldId id="551" r:id="rId32"/>
    <p:sldId id="646" r:id="rId33"/>
    <p:sldId id="564" r:id="rId34"/>
    <p:sldId id="525" r:id="rId35"/>
    <p:sldId id="558" r:id="rId36"/>
    <p:sldId id="549" r:id="rId37"/>
    <p:sldId id="544" r:id="rId38"/>
    <p:sldId id="641" r:id="rId39"/>
    <p:sldId id="640" r:id="rId40"/>
    <p:sldId id="639" r:id="rId41"/>
    <p:sldId id="638" r:id="rId42"/>
    <p:sldId id="637" r:id="rId43"/>
    <p:sldId id="636" r:id="rId44"/>
    <p:sldId id="635" r:id="rId45"/>
    <p:sldId id="634" r:id="rId46"/>
    <p:sldId id="490" r:id="rId47"/>
    <p:sldId id="645" r:id="rId48"/>
    <p:sldId id="651" r:id="rId49"/>
    <p:sldId id="627" r:id="rId50"/>
    <p:sldId id="601" r:id="rId51"/>
    <p:sldId id="591" r:id="rId52"/>
    <p:sldId id="633" r:id="rId53"/>
    <p:sldId id="632" r:id="rId54"/>
    <p:sldId id="628" r:id="rId55"/>
    <p:sldId id="626" r:id="rId56"/>
    <p:sldId id="498" r:id="rId57"/>
    <p:sldId id="603" r:id="rId58"/>
    <p:sldId id="604" r:id="rId59"/>
    <p:sldId id="567" r:id="rId60"/>
    <p:sldId id="552" r:id="rId61"/>
    <p:sldId id="512" r:id="rId62"/>
    <p:sldId id="539" r:id="rId63"/>
    <p:sldId id="546" r:id="rId64"/>
    <p:sldId id="531" r:id="rId65"/>
    <p:sldId id="488" r:id="rId66"/>
    <p:sldId id="533" r:id="rId67"/>
    <p:sldId id="643" r:id="rId68"/>
    <p:sldId id="594" r:id="rId69"/>
    <p:sldId id="644" r:id="rId70"/>
    <p:sldId id="65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3E21B9-AE33-4FE4-B116-8BDF4D2C1D63}">
          <p14:sldIdLst>
            <p14:sldId id="480"/>
            <p14:sldId id="481"/>
            <p14:sldId id="593"/>
            <p14:sldId id="612"/>
            <p14:sldId id="598"/>
            <p14:sldId id="599"/>
            <p14:sldId id="600"/>
            <p14:sldId id="608"/>
            <p14:sldId id="605"/>
            <p14:sldId id="606"/>
            <p14:sldId id="607"/>
            <p14:sldId id="615"/>
            <p14:sldId id="610"/>
            <p14:sldId id="611"/>
            <p14:sldId id="617"/>
            <p14:sldId id="530"/>
            <p14:sldId id="613"/>
            <p14:sldId id="557"/>
            <p14:sldId id="575"/>
            <p14:sldId id="614"/>
            <p14:sldId id="602"/>
            <p14:sldId id="596"/>
            <p14:sldId id="616"/>
            <p14:sldId id="592"/>
            <p14:sldId id="649"/>
            <p14:sldId id="648"/>
            <p14:sldId id="551"/>
            <p14:sldId id="646"/>
            <p14:sldId id="564"/>
            <p14:sldId id="525"/>
            <p14:sldId id="558"/>
            <p14:sldId id="549"/>
            <p14:sldId id="544"/>
            <p14:sldId id="641"/>
            <p14:sldId id="640"/>
            <p14:sldId id="639"/>
            <p14:sldId id="638"/>
            <p14:sldId id="637"/>
            <p14:sldId id="636"/>
            <p14:sldId id="635"/>
            <p14:sldId id="634"/>
            <p14:sldId id="490"/>
            <p14:sldId id="645"/>
            <p14:sldId id="651"/>
            <p14:sldId id="627"/>
            <p14:sldId id="601"/>
            <p14:sldId id="591"/>
            <p14:sldId id="633"/>
            <p14:sldId id="632"/>
            <p14:sldId id="628"/>
            <p14:sldId id="626"/>
            <p14:sldId id="498"/>
            <p14:sldId id="603"/>
            <p14:sldId id="604"/>
            <p14:sldId id="567"/>
            <p14:sldId id="552"/>
            <p14:sldId id="512"/>
            <p14:sldId id="539"/>
            <p14:sldId id="546"/>
            <p14:sldId id="531"/>
            <p14:sldId id="488"/>
            <p14:sldId id="533"/>
            <p14:sldId id="643"/>
            <p14:sldId id="594"/>
            <p14:sldId id="644"/>
            <p14:sldId id="6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AC1FB-5D84-4D4F-9A17-D38768A6D3E2}" v="5185" dt="2023-05-12T16:45:55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ornellprod-my.sharepoint.com/personal/sy555_cornell_edu/Documents/Plastic%20Repurposing%20-%20The%20Aspen%20Plus/Pinch%20Technolog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ornellprod-my.sharepoint.com/personal/jmh537_cornell_edu/Documents/4620%20Process%20Flows%20(New%20Version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ornellprod-my.sharepoint.com/personal/djg279_cornell_edu/Documents/Aspen%20PLUS%20Investment%20Spreadsheet%20(version%201).xls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cornellprod-my.sharepoint.com/personal/djg279_cornell_edu/Documents/Aspen%20PLUS%20Investment%20Spreadsheet%20(version%201).xlsb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https://cornellprod-my.sharepoint.com/personal/djg279_cornell_edu/Documents/Aspen%20PLUS%20Investment%20Spreadsheet%20(version%201).xlsb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https://cornellprod-my.sharepoint.com/personal/djg279_cornell_edu/Documents/Aspen%20PLUS%20Investment%20Spreadsheet%20(version%201).xlsb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https://cornellprod-my.sharepoint.com/personal/djg279_cornell_edu/Documents/Aspen%20PLUS%20Investment%20Spreadsheet%20(version%201).xlsb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https://cornellprod-my.sharepoint.com/personal/djg279_cornell_edu/Documents/Aspen%20PLUS%20Investment%20Spreadsheet%20(version%201).xls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Cold (Heating)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'[Pinch Technology.xlsx]Sheet1'!$B$8:$B$11</c:f>
              <c:numCache>
                <c:formatCode>General</c:formatCode>
                <c:ptCount val="4"/>
                <c:pt idx="0">
                  <c:v>0</c:v>
                </c:pt>
                <c:pt idx="1">
                  <c:v>15.48</c:v>
                </c:pt>
              </c:numCache>
            </c:numRef>
          </c:xVal>
          <c:yVal>
            <c:numRef>
              <c:f>'[Pinch Technology.xlsx]Sheet1'!$C$8:$C$11</c:f>
              <c:numCache>
                <c:formatCode>General</c:formatCode>
                <c:ptCount val="4"/>
                <c:pt idx="0">
                  <c:v>100</c:v>
                </c:pt>
                <c:pt idx="1">
                  <c:v>350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84-4A64-8C33-6A6557129F11}"/>
            </c:ext>
          </c:extLst>
        </c:ser>
        <c:ser>
          <c:idx val="1"/>
          <c:order val="1"/>
          <c:tx>
            <c:v>Hot (Cooling)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'[Pinch Technology.xlsx]Sheet1'!$B$14:$B$17</c:f>
              <c:numCache>
                <c:formatCode>General</c:formatCode>
                <c:ptCount val="4"/>
                <c:pt idx="0">
                  <c:v>56.717600000000004</c:v>
                </c:pt>
                <c:pt idx="1">
                  <c:v>15.617599999999999</c:v>
                </c:pt>
                <c:pt idx="2">
                  <c:v>15.617599999999999</c:v>
                </c:pt>
                <c:pt idx="3">
                  <c:v>1.8576000000000001</c:v>
                </c:pt>
              </c:numCache>
            </c:numRef>
          </c:xVal>
          <c:yVal>
            <c:numRef>
              <c:f>'[Pinch Technology.xlsx]Sheet1'!$C$14:$C$17</c:f>
              <c:numCache>
                <c:formatCode>General</c:formatCode>
                <c:ptCount val="4"/>
                <c:pt idx="0">
                  <c:v>787</c:v>
                </c:pt>
                <c:pt idx="1">
                  <c:v>487</c:v>
                </c:pt>
                <c:pt idx="2">
                  <c:v>487</c:v>
                </c:pt>
                <c:pt idx="3">
                  <c:v>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184-4A64-8C33-6A6557129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654031"/>
        <c:axId val="501167615"/>
      </c:scatterChart>
      <c:valAx>
        <c:axId val="506654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l-GR" sz="1200" b="0" i="0" u="none" strike="noStrike" baseline="0">
                    <a:effectLst/>
                  </a:rPr>
                  <a:t>Δ</a:t>
                </a:r>
                <a:r>
                  <a:rPr lang="en-US" sz="1200" b="0" i="0" u="none" strike="noStrike" baseline="0">
                    <a:effectLst/>
                  </a:rPr>
                  <a:t>H (MM BTU/hr)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501167615"/>
        <c:crosses val="autoZero"/>
        <c:crossBetween val="midCat"/>
      </c:valAx>
      <c:valAx>
        <c:axId val="50116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/>
                  <a:t>Temperature (</a:t>
                </a:r>
                <a:r>
                  <a:rPr lang="en-US" b="0" i="0" u="sng">
                    <a:effectLst/>
                  </a:rPr>
                  <a:t>°</a:t>
                </a:r>
                <a:r>
                  <a:rPr lang="en-US"/>
                  <a:t>F)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506654031"/>
        <c:crosses val="autoZero"/>
        <c:crossBetween val="midCat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aseline="0">
          <a:solidFill>
            <a:schemeClr val="tx1"/>
          </a:solidFill>
          <a:latin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Project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ysClr val="window" lastClr="FFFFFF">
                <a:alpha val="0"/>
              </a:sysClr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' Schedule'!$F$25:$F$35</c:f>
              <c:strCache>
                <c:ptCount val="10"/>
                <c:pt idx="0">
                  <c:v>FEL2</c:v>
                </c:pt>
                <c:pt idx="1">
                  <c:v>FEL3 </c:v>
                </c:pt>
                <c:pt idx="2">
                  <c:v>Bid Phase</c:v>
                </c:pt>
                <c:pt idx="3">
                  <c:v>Bid Evaluation</c:v>
                </c:pt>
                <c:pt idx="4">
                  <c:v>Procurement</c:v>
                </c:pt>
                <c:pt idx="5">
                  <c:v>Fabrication</c:v>
                </c:pt>
                <c:pt idx="6">
                  <c:v>Construction</c:v>
                </c:pt>
                <c:pt idx="7">
                  <c:v>Pre-comissioning</c:v>
                </c:pt>
                <c:pt idx="8">
                  <c:v>Comissioning</c:v>
                </c:pt>
                <c:pt idx="9">
                  <c:v>Start-Up</c:v>
                </c:pt>
              </c:strCache>
            </c:strRef>
          </c:cat>
          <c:val>
            <c:numRef>
              <c:f>' Schedule'!$G$25:$G$35</c:f>
              <c:numCache>
                <c:formatCode>m/d/yyyy</c:formatCode>
                <c:ptCount val="11"/>
                <c:pt idx="0">
                  <c:v>44958</c:v>
                </c:pt>
                <c:pt idx="1">
                  <c:v>45089</c:v>
                </c:pt>
                <c:pt idx="2">
                  <c:v>45369</c:v>
                </c:pt>
                <c:pt idx="3">
                  <c:v>45439</c:v>
                </c:pt>
                <c:pt idx="4">
                  <c:v>45495</c:v>
                </c:pt>
                <c:pt idx="5">
                  <c:v>45523</c:v>
                </c:pt>
                <c:pt idx="6">
                  <c:v>45495</c:v>
                </c:pt>
                <c:pt idx="7">
                  <c:v>45901</c:v>
                </c:pt>
                <c:pt idx="8">
                  <c:v>45957</c:v>
                </c:pt>
                <c:pt idx="9">
                  <c:v>46013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C7-4A23-B93B-09FFBC75F05F}"/>
            </c:ext>
          </c:extLst>
        </c:ser>
        <c:ser>
          <c:idx val="1"/>
          <c:order val="1"/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 Schedule'!$F$25:$F$35</c:f>
              <c:strCache>
                <c:ptCount val="10"/>
                <c:pt idx="0">
                  <c:v>FEL2</c:v>
                </c:pt>
                <c:pt idx="1">
                  <c:v>FEL3 </c:v>
                </c:pt>
                <c:pt idx="2">
                  <c:v>Bid Phase</c:v>
                </c:pt>
                <c:pt idx="3">
                  <c:v>Bid Evaluation</c:v>
                </c:pt>
                <c:pt idx="4">
                  <c:v>Procurement</c:v>
                </c:pt>
                <c:pt idx="5">
                  <c:v>Fabrication</c:v>
                </c:pt>
                <c:pt idx="6">
                  <c:v>Construction</c:v>
                </c:pt>
                <c:pt idx="7">
                  <c:v>Pre-comissioning</c:v>
                </c:pt>
                <c:pt idx="8">
                  <c:v>Comissioning</c:v>
                </c:pt>
                <c:pt idx="9">
                  <c:v>Start-Up</c:v>
                </c:pt>
              </c:strCache>
            </c:strRef>
          </c:cat>
          <c:val>
            <c:numRef>
              <c:f>' Schedule'!$I$25:$I$35</c:f>
              <c:numCache>
                <c:formatCode>General</c:formatCode>
                <c:ptCount val="11"/>
                <c:pt idx="0">
                  <c:v>96</c:v>
                </c:pt>
                <c:pt idx="1">
                  <c:v>280</c:v>
                </c:pt>
                <c:pt idx="2">
                  <c:v>70</c:v>
                </c:pt>
                <c:pt idx="3">
                  <c:v>56</c:v>
                </c:pt>
                <c:pt idx="4">
                  <c:v>364</c:v>
                </c:pt>
                <c:pt idx="5">
                  <c:v>378</c:v>
                </c:pt>
                <c:pt idx="6">
                  <c:v>406</c:v>
                </c:pt>
                <c:pt idx="7">
                  <c:v>56</c:v>
                </c:pt>
                <c:pt idx="8">
                  <c:v>56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C7-4A23-B93B-09FFBC75F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1540440"/>
        <c:axId val="1011537200"/>
      </c:barChart>
      <c:catAx>
        <c:axId val="1011540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11537200"/>
        <c:crosses val="autoZero"/>
        <c:auto val="1"/>
        <c:lblAlgn val="ctr"/>
        <c:lblOffset val="100"/>
        <c:noMultiLvlLbl val="0"/>
      </c:catAx>
      <c:valAx>
        <c:axId val="1011537200"/>
        <c:scaling>
          <c:orientation val="minMax"/>
          <c:max val="46200"/>
          <c:min val="4495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11540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DCFROR</a:t>
            </a:r>
            <a:r>
              <a:rPr lang="en-US" baseline="0"/>
              <a:t> Sensitivity Analysis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'Sensitivity Analyis'!$D$21:$D$30</c:f>
              <c:strCache>
                <c:ptCount val="10"/>
                <c:pt idx="0">
                  <c:v>Salaries (+30%/-10%)</c:v>
                </c:pt>
                <c:pt idx="1">
                  <c:v>Utilities Rate (+/-30%)</c:v>
                </c:pt>
                <c:pt idx="2">
                  <c:v>Inflation Rate (+/-2%)</c:v>
                </c:pt>
                <c:pt idx="3">
                  <c:v>Tax Rate (+15%/-6%)</c:v>
                </c:pt>
                <c:pt idx="4">
                  <c:v>Off-Spec Wax Product Price (+/- 30%)</c:v>
                </c:pt>
                <c:pt idx="5">
                  <c:v>Syn. Crude Product Price (+/- 30%)</c:v>
                </c:pt>
                <c:pt idx="6">
                  <c:v>Construction Time (+18 mos/-6 mos)</c:v>
                </c:pt>
                <c:pt idx="7">
                  <c:v>Capital Costs (+50%/-10%)</c:v>
                </c:pt>
                <c:pt idx="8">
                  <c:v>PE Feed Price (+/-30%)</c:v>
                </c:pt>
                <c:pt idx="9">
                  <c:v>Wax Product Price (+/- 30%)</c:v>
                </c:pt>
              </c:strCache>
            </c:strRef>
          </c:cat>
          <c:val>
            <c:numRef>
              <c:f>'Sensitivity Analyis'!$E$21:$E$30</c:f>
              <c:numCache>
                <c:formatCode>General</c:formatCode>
                <c:ptCount val="10"/>
                <c:pt idx="0">
                  <c:v>31.75</c:v>
                </c:pt>
                <c:pt idx="1">
                  <c:v>31.35</c:v>
                </c:pt>
                <c:pt idx="2">
                  <c:v>28.35</c:v>
                </c:pt>
                <c:pt idx="3">
                  <c:v>37.6</c:v>
                </c:pt>
                <c:pt idx="4">
                  <c:v>26.1</c:v>
                </c:pt>
                <c:pt idx="5">
                  <c:v>24.6</c:v>
                </c:pt>
                <c:pt idx="6">
                  <c:v>22.5</c:v>
                </c:pt>
                <c:pt idx="7">
                  <c:v>39.1</c:v>
                </c:pt>
                <c:pt idx="8">
                  <c:v>45.6</c:v>
                </c:pt>
                <c:pt idx="9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F-4E68-AF47-09937F287589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'Sensitivity Analyis'!$D$21:$D$30</c:f>
              <c:strCache>
                <c:ptCount val="10"/>
                <c:pt idx="0">
                  <c:v>Salaries (+30%/-10%)</c:v>
                </c:pt>
                <c:pt idx="1">
                  <c:v>Utilities Rate (+/-30%)</c:v>
                </c:pt>
                <c:pt idx="2">
                  <c:v>Inflation Rate (+/-2%)</c:v>
                </c:pt>
                <c:pt idx="3">
                  <c:v>Tax Rate (+15%/-6%)</c:v>
                </c:pt>
                <c:pt idx="4">
                  <c:v>Off-Spec Wax Product Price (+/- 30%)</c:v>
                </c:pt>
                <c:pt idx="5">
                  <c:v>Syn. Crude Product Price (+/- 30%)</c:v>
                </c:pt>
                <c:pt idx="6">
                  <c:v>Construction Time (+18 mos/-6 mos)</c:v>
                </c:pt>
                <c:pt idx="7">
                  <c:v>Capital Costs (+50%/-10%)</c:v>
                </c:pt>
                <c:pt idx="8">
                  <c:v>PE Feed Price (+/-30%)</c:v>
                </c:pt>
                <c:pt idx="9">
                  <c:v>Wax Product Price (+/- 30%)</c:v>
                </c:pt>
              </c:strCache>
            </c:strRef>
          </c:cat>
          <c:val>
            <c:numRef>
              <c:f>'Sensitivity Analyis'!$F$21:$F$30</c:f>
              <c:numCache>
                <c:formatCode>General</c:formatCode>
                <c:ptCount val="10"/>
                <c:pt idx="0">
                  <c:v>32.1</c:v>
                </c:pt>
                <c:pt idx="1">
                  <c:v>32.200000000000003</c:v>
                </c:pt>
                <c:pt idx="2">
                  <c:v>34.65</c:v>
                </c:pt>
                <c:pt idx="3">
                  <c:v>25</c:v>
                </c:pt>
                <c:pt idx="4">
                  <c:v>38.4</c:v>
                </c:pt>
                <c:pt idx="5">
                  <c:v>39.5</c:v>
                </c:pt>
                <c:pt idx="6">
                  <c:v>40.799999999999997</c:v>
                </c:pt>
                <c:pt idx="7">
                  <c:v>18.55</c:v>
                </c:pt>
                <c:pt idx="8">
                  <c:v>16.8</c:v>
                </c:pt>
                <c:pt idx="9">
                  <c:v>59.7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BF-4E68-AF47-09937F287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14380952"/>
        <c:axId val="314381344"/>
      </c:barChart>
      <c:catAx>
        <c:axId val="314380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1344"/>
        <c:crossesAt val="31.95"/>
        <c:auto val="1"/>
        <c:lblAlgn val="ctr"/>
        <c:lblOffset val="100"/>
        <c:noMultiLvlLbl val="0"/>
      </c:catAx>
      <c:valAx>
        <c:axId val="314381344"/>
        <c:scaling>
          <c:orientation val="minMax"/>
          <c:max val="60"/>
          <c:min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Project</a:t>
                </a:r>
                <a:r>
                  <a:rPr lang="en-US" baseline="0"/>
                  <a:t> DCFROR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0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 Cash Flow - Base</a:t>
            </a:r>
            <a:r>
              <a:rPr lang="en-US" baseline="0"/>
              <a:t> Case Prices</a:t>
            </a:r>
            <a:r>
              <a:rPr lang="en-US"/>
              <a:t>, 15% DCFROR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1"/>
        <c:ser>
          <c:idx val="0"/>
          <c:order val="0"/>
          <c:tx>
            <c:v>Net Present Value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'Base Case Sensitivity Analy'!$B$10:$N$10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'Base Case Sensitivity Analy'!$B$74:$N$74</c:f>
              <c:numCache>
                <c:formatCode>0.0</c:formatCode>
                <c:ptCount val="13"/>
                <c:pt idx="0">
                  <c:v>-20.556146499999993</c:v>
                </c:pt>
                <c:pt idx="1">
                  <c:v>-56.305966499999982</c:v>
                </c:pt>
                <c:pt idx="2">
                  <c:v>-107.59918649999997</c:v>
                </c:pt>
                <c:pt idx="3">
                  <c:v>28.055136833999995</c:v>
                </c:pt>
                <c:pt idx="4">
                  <c:v>143.3099508679</c:v>
                </c:pt>
                <c:pt idx="5">
                  <c:v>241.23374213004831</c:v>
                </c:pt>
                <c:pt idx="6">
                  <c:v>324.43329748065219</c:v>
                </c:pt>
                <c:pt idx="7">
                  <c:v>395.12319684348029</c:v>
                </c:pt>
                <c:pt idx="8">
                  <c:v>455.18484239756316</c:v>
                </c:pt>
                <c:pt idx="9">
                  <c:v>506.21660036493279</c:v>
                </c:pt>
                <c:pt idx="10">
                  <c:v>549.57639400919629</c:v>
                </c:pt>
                <c:pt idx="11">
                  <c:v>586.41788475015301</c:v>
                </c:pt>
                <c:pt idx="12">
                  <c:v>622.62451649594595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7A-4316-8A9B-B2560D9D9D84}"/>
            </c:ext>
          </c:extLst>
        </c:ser>
        <c:ser>
          <c:idx val="1"/>
          <c:order val="1"/>
          <c:tx>
            <c:v>Cumulative Cash Flow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'Base Case Sensitivity Analy'!$B$10:$N$10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'Base Case Sensitivity Analy'!$B$70:$N$70</c:f>
              <c:numCache>
                <c:formatCode>0.0</c:formatCode>
                <c:ptCount val="13"/>
                <c:pt idx="0">
                  <c:v>-13.516</c:v>
                </c:pt>
                <c:pt idx="1">
                  <c:v>-40.548000000000002</c:v>
                </c:pt>
                <c:pt idx="2">
                  <c:v>-85.150800000000004</c:v>
                </c:pt>
                <c:pt idx="3">
                  <c:v>50.503523333999965</c:v>
                </c:pt>
                <c:pt idx="4">
                  <c:v>188.80930017467995</c:v>
                </c:pt>
                <c:pt idx="5">
                  <c:v>329.8195595921735</c:v>
                </c:pt>
                <c:pt idx="6">
                  <c:v>473.58839123801692</c:v>
                </c:pt>
                <c:pt idx="7">
                  <c:v>620.17096655677722</c:v>
                </c:pt>
                <c:pt idx="8">
                  <c:v>769.62356042191277</c:v>
                </c:pt>
                <c:pt idx="9">
                  <c:v>922.00357320435103</c:v>
                </c:pt>
                <c:pt idx="10">
                  <c:v>1077.3695532824381</c:v>
                </c:pt>
                <c:pt idx="11">
                  <c:v>1235.7812200020869</c:v>
                </c:pt>
                <c:pt idx="12">
                  <c:v>1422.5994870961285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37A-4316-8A9B-B2560D9D9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485024"/>
        <c:axId val="314380168"/>
      </c:scatterChart>
      <c:valAx>
        <c:axId val="313485024"/>
        <c:scaling>
          <c:orientation val="minMax"/>
          <c:max val="9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0168"/>
        <c:crosses val="autoZero"/>
        <c:crossBetween val="midCat"/>
      </c:valAx>
      <c:valAx>
        <c:axId val="31438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Cash Flow, $MM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 Cash Flow - Base</a:t>
            </a:r>
            <a:r>
              <a:rPr lang="en-US" baseline="0"/>
              <a:t> Case Prices</a:t>
            </a:r>
            <a:r>
              <a:rPr lang="en-US"/>
              <a:t>, 15% DCFROR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1"/>
        <c:ser>
          <c:idx val="0"/>
          <c:order val="0"/>
          <c:tx>
            <c:v>Net Present Value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'Base Case Sensitivity Analy'!$B$10:$N$10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'Base Case Sensitivity Analy'!$B$74:$N$74</c:f>
              <c:numCache>
                <c:formatCode>0.0</c:formatCode>
                <c:ptCount val="13"/>
                <c:pt idx="0">
                  <c:v>-20.556146499999993</c:v>
                </c:pt>
                <c:pt idx="1">
                  <c:v>-56.305966499999982</c:v>
                </c:pt>
                <c:pt idx="2">
                  <c:v>-107.59918649999997</c:v>
                </c:pt>
                <c:pt idx="3">
                  <c:v>-0.74792754000000627</c:v>
                </c:pt>
                <c:pt idx="4">
                  <c:v>85.044076979055092</c:v>
                </c:pt>
                <c:pt idx="5">
                  <c:v>153.92777978393076</c:v>
                </c:pt>
                <c:pt idx="6">
                  <c:v>209.23586247113508</c:v>
                </c:pt>
                <c:pt idx="7">
                  <c:v>253.64405793569009</c:v>
                </c:pt>
                <c:pt idx="8">
                  <c:v>289.30066423727175</c:v>
                </c:pt>
                <c:pt idx="9">
                  <c:v>317.93052252497182</c:v>
                </c:pt>
                <c:pt idx="10">
                  <c:v>340.91849451558033</c:v>
                </c:pt>
                <c:pt idx="11">
                  <c:v>359.37648192413201</c:v>
                </c:pt>
                <c:pt idx="12">
                  <c:v>377.14088887441034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04-4223-B350-53D0397D070B}"/>
            </c:ext>
          </c:extLst>
        </c:ser>
        <c:ser>
          <c:idx val="1"/>
          <c:order val="1"/>
          <c:tx>
            <c:v>Cumulative Cash Flow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'Base Case Sensitivity Analy'!$B$10:$N$10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'Base Case Sensitivity Analy'!$B$70:$N$70</c:f>
              <c:numCache>
                <c:formatCode>0.0</c:formatCode>
                <c:ptCount val="13"/>
                <c:pt idx="0">
                  <c:v>-13.516</c:v>
                </c:pt>
                <c:pt idx="1">
                  <c:v>-40.548000000000002</c:v>
                </c:pt>
                <c:pt idx="2">
                  <c:v>-85.150800000000004</c:v>
                </c:pt>
                <c:pt idx="3">
                  <c:v>21.700458959999963</c:v>
                </c:pt>
                <c:pt idx="4">
                  <c:v>130.65630469919995</c:v>
                </c:pt>
                <c:pt idx="5">
                  <c:v>241.75882895318392</c:v>
                </c:pt>
                <c:pt idx="6">
                  <c:v>355.05096529224761</c:v>
                </c:pt>
                <c:pt idx="7">
                  <c:v>470.57650595809253</c:v>
                </c:pt>
                <c:pt idx="8">
                  <c:v>588.38011903725442</c:v>
                </c:pt>
                <c:pt idx="9">
                  <c:v>708.50736597799948</c:v>
                </c:pt>
                <c:pt idx="10">
                  <c:v>831.00471945755942</c:v>
                </c:pt>
                <c:pt idx="11">
                  <c:v>955.91958160671061</c:v>
                </c:pt>
                <c:pt idx="12">
                  <c:v>1108.6003025988448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E04-4223-B350-53D0397D0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485024"/>
        <c:axId val="314380168"/>
      </c:scatterChart>
      <c:valAx>
        <c:axId val="313485024"/>
        <c:scaling>
          <c:orientation val="minMax"/>
          <c:max val="9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0168"/>
        <c:crosses val="autoZero"/>
        <c:crossBetween val="midCat"/>
      </c:valAx>
      <c:valAx>
        <c:axId val="31438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Cash Flow, $MM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 Cash Flow - Higher</a:t>
            </a:r>
            <a:r>
              <a:rPr lang="en-US" baseline="0"/>
              <a:t> Mat. Costs</a:t>
            </a:r>
            <a:r>
              <a:rPr lang="en-US"/>
              <a:t>, 15% DCFROR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1"/>
        <c:ser>
          <c:idx val="0"/>
          <c:order val="0"/>
          <c:tx>
            <c:v>Net Present Value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'high mats Sensitivity Analy'!$B$10:$N$10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'high mats Sensitivity Analy'!$B$74:$N$74</c:f>
              <c:numCache>
                <c:formatCode>0.0</c:formatCode>
                <c:ptCount val="13"/>
                <c:pt idx="0">
                  <c:v>-20.318889999999993</c:v>
                </c:pt>
                <c:pt idx="1">
                  <c:v>-55.656089999999992</c:v>
                </c:pt>
                <c:pt idx="2">
                  <c:v>-106.35728999999999</c:v>
                </c:pt>
                <c:pt idx="3">
                  <c:v>2.8752489599999791</c:v>
                </c:pt>
                <c:pt idx="4">
                  <c:v>98.076211130256397</c:v>
                </c:pt>
                <c:pt idx="5">
                  <c:v>181.04849855372339</c:v>
                </c:pt>
                <c:pt idx="6">
                  <c:v>253.36329341307064</c:v>
                </c:pt>
                <c:pt idx="7">
                  <c:v>316.38984977120117</c:v>
                </c:pt>
                <c:pt idx="8">
                  <c:v>371.32145364312134</c:v>
                </c:pt>
                <c:pt idx="9">
                  <c:v>419.19804441352312</c:v>
                </c:pt>
                <c:pt idx="10">
                  <c:v>460.92592714959517</c:v>
                </c:pt>
                <c:pt idx="11">
                  <c:v>497.29495006772129</c:v>
                </c:pt>
                <c:pt idx="12">
                  <c:v>535.15158782509263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E0-4656-8BF9-7420E8726526}"/>
            </c:ext>
          </c:extLst>
        </c:ser>
        <c:ser>
          <c:idx val="1"/>
          <c:order val="1"/>
          <c:tx>
            <c:v>Cumulative Cash Flow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'high mats Sensitivity Analy'!$B$10:$N$10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'high mats Sensitivity Analy'!$B$70:$N$70</c:f>
              <c:numCache>
                <c:formatCode>0.0</c:formatCode>
                <c:ptCount val="13"/>
                <c:pt idx="0">
                  <c:v>-13.36</c:v>
                </c:pt>
                <c:pt idx="1">
                  <c:v>-40.08</c:v>
                </c:pt>
                <c:pt idx="2">
                  <c:v>-84.168000000000006</c:v>
                </c:pt>
                <c:pt idx="3">
                  <c:v>25.064538959999965</c:v>
                </c:pt>
                <c:pt idx="4">
                  <c:v>136.44966469919996</c:v>
                </c:pt>
                <c:pt idx="5">
                  <c:v>250.03042895318396</c:v>
                </c:pt>
                <c:pt idx="6">
                  <c:v>365.85074449224766</c:v>
                </c:pt>
                <c:pt idx="7">
                  <c:v>483.95540234209261</c:v>
                </c:pt>
                <c:pt idx="8">
                  <c:v>604.39008934893445</c:v>
                </c:pt>
                <c:pt idx="9">
                  <c:v>727.20140609591317</c:v>
                </c:pt>
                <c:pt idx="10">
                  <c:v>852.43688517783153</c:v>
                </c:pt>
                <c:pt idx="11">
                  <c:v>980.14500984138817</c:v>
                </c:pt>
                <c:pt idx="12">
                  <c:v>1135.675232998216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E0-4656-8BF9-7420E8726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485024"/>
        <c:axId val="314380168"/>
      </c:scatterChart>
      <c:valAx>
        <c:axId val="313485024"/>
        <c:scaling>
          <c:orientation val="minMax"/>
          <c:max val="9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0168"/>
        <c:crosses val="autoZero"/>
        <c:crossBetween val="midCat"/>
      </c:valAx>
      <c:valAx>
        <c:axId val="31438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Cash Flow, $MM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 Cash Flow - Lower</a:t>
            </a:r>
            <a:r>
              <a:rPr lang="en-US" baseline="0"/>
              <a:t> Sales Prices</a:t>
            </a:r>
            <a:r>
              <a:rPr lang="en-US"/>
              <a:t>, 15% DCFROR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1"/>
        <c:ser>
          <c:idx val="0"/>
          <c:order val="0"/>
          <c:tx>
            <c:v>Net Present Value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'Lower Sales Sensitivity Analy 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'Lower Sales Sensitivity Analy '!$B$74:$N$74</c:f>
              <c:numCache>
                <c:formatCode>0.0</c:formatCode>
                <c:ptCount val="13"/>
                <c:pt idx="0">
                  <c:v>-20.318889999999993</c:v>
                </c:pt>
                <c:pt idx="1">
                  <c:v>-55.656089999999992</c:v>
                </c:pt>
                <c:pt idx="2">
                  <c:v>-106.35728999999999</c:v>
                </c:pt>
                <c:pt idx="3">
                  <c:v>-53.417029440000015</c:v>
                </c:pt>
                <c:pt idx="4">
                  <c:v>-7.2913869005128547</c:v>
                </c:pt>
                <c:pt idx="5">
                  <c:v>32.89728853715534</c:v>
                </c:pt>
                <c:pt idx="6">
                  <c:v>67.913549870421548</c:v>
                </c:pt>
                <c:pt idx="7">
                  <c:v>98.423435975045535</c:v>
                </c:pt>
                <c:pt idx="8">
                  <c:v>125.00717347211383</c:v>
                </c:pt>
                <c:pt idx="9">
                  <c:v>148.17023971059348</c:v>
                </c:pt>
                <c:pt idx="10">
                  <c:v>168.35299849575901</c:v>
                </c:pt>
                <c:pt idx="11">
                  <c:v>185.93909284129995</c:v>
                </c:pt>
                <c:pt idx="12">
                  <c:v>207.42086979180218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FD-4194-8D67-0380BC198884}"/>
            </c:ext>
          </c:extLst>
        </c:ser>
        <c:ser>
          <c:idx val="1"/>
          <c:order val="1"/>
          <c:tx>
            <c:v>Cumulative Cash Flow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'Lower Sales Sensitivity Analy 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'Lower Sales Sensitivity Analy '!$B$70:$N$70</c:f>
              <c:numCache>
                <c:formatCode>0.0</c:formatCode>
                <c:ptCount val="13"/>
                <c:pt idx="0">
                  <c:v>-13.36</c:v>
                </c:pt>
                <c:pt idx="1">
                  <c:v>-40.08</c:v>
                </c:pt>
                <c:pt idx="2">
                  <c:v>-84.168000000000006</c:v>
                </c:pt>
                <c:pt idx="3">
                  <c:v>-31.227739440000029</c:v>
                </c:pt>
                <c:pt idx="4">
                  <c:v>22.739262331199946</c:v>
                </c:pt>
                <c:pt idx="5">
                  <c:v>77.753540137823933</c:v>
                </c:pt>
                <c:pt idx="6">
                  <c:v>133.8360395005804</c:v>
                </c:pt>
                <c:pt idx="7">
                  <c:v>191.008124850592</c:v>
                </c:pt>
                <c:pt idx="8">
                  <c:v>249.29158790760383</c:v>
                </c:pt>
                <c:pt idx="9">
                  <c:v>308.70865622575587</c:v>
                </c:pt>
                <c:pt idx="10">
                  <c:v>369.28200191027094</c:v>
                </c:pt>
                <c:pt idx="11">
                  <c:v>431.03475050847635</c:v>
                </c:pt>
                <c:pt idx="12">
                  <c:v>519.29049007864592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FD-4194-8D67-0380BC198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485024"/>
        <c:axId val="314380168"/>
      </c:scatterChart>
      <c:valAx>
        <c:axId val="313485024"/>
        <c:scaling>
          <c:orientation val="minMax"/>
          <c:max val="9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0168"/>
        <c:crosses val="autoZero"/>
        <c:crossBetween val="midCat"/>
      </c:valAx>
      <c:valAx>
        <c:axId val="31438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Cash Flow, $MM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 Cash Flow - Higher</a:t>
            </a:r>
            <a:r>
              <a:rPr lang="en-US" baseline="0"/>
              <a:t> Capital Costs</a:t>
            </a:r>
            <a:r>
              <a:rPr lang="en-US"/>
              <a:t>, 15% DCFROR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1"/>
        <c:ser>
          <c:idx val="0"/>
          <c:order val="0"/>
          <c:tx>
            <c:v>Net Present Value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'PE Sensitivity Analy (3)'!$B$10:$N$10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'PE Sensitivity Analy (3)'!$B$74:$N$74</c:f>
              <c:numCache>
                <c:formatCode>0.0</c:formatCode>
                <c:ptCount val="13"/>
                <c:pt idx="0">
                  <c:v>-32.3196749568</c:v>
                </c:pt>
                <c:pt idx="1">
                  <c:v>-75.070567756800003</c:v>
                </c:pt>
                <c:pt idx="2">
                  <c:v>-121.72332775679999</c:v>
                </c:pt>
                <c:pt idx="3">
                  <c:v>51.82801120320002</c:v>
                </c:pt>
                <c:pt idx="4">
                  <c:v>167.36321077186847</c:v>
                </c:pt>
                <c:pt idx="5">
                  <c:v>244.27656327869582</c:v>
                </c:pt>
                <c:pt idx="6">
                  <c:v>295.47895134191396</c:v>
                </c:pt>
                <c:pt idx="7">
                  <c:v>329.56524046336881</c:v>
                </c:pt>
                <c:pt idx="8">
                  <c:v>352.25710809758834</c:v>
                </c:pt>
                <c:pt idx="9">
                  <c:v>367.36353493927265</c:v>
                </c:pt>
                <c:pt idx="10">
                  <c:v>377.42020575919014</c:v>
                </c:pt>
                <c:pt idx="11">
                  <c:v>384.11516090563578</c:v>
                </c:pt>
                <c:pt idx="12">
                  <c:v>389.11639632435237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EB-45DC-9E39-C2EA3A0CABEA}"/>
            </c:ext>
          </c:extLst>
        </c:ser>
        <c:ser>
          <c:idx val="1"/>
          <c:order val="1"/>
          <c:tx>
            <c:v>Cumulative Cash Flow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'PE Sensitivity Analy (3)'!$B$10:$N$10</c:f>
              <c:numCache>
                <c:formatCode>General</c:formatCode>
                <c:ptCount val="13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</c:numCache>
            </c:numRef>
          </c:xVal>
          <c:yVal>
            <c:numRef>
              <c:f>'PE Sensitivity Analy (3)'!$B$70:$N$70</c:f>
              <c:numCache>
                <c:formatCode>0.0</c:formatCode>
                <c:ptCount val="13"/>
                <c:pt idx="0">
                  <c:v>-9.35</c:v>
                </c:pt>
                <c:pt idx="1">
                  <c:v>-28.049999999999997</c:v>
                </c:pt>
                <c:pt idx="2">
                  <c:v>-58.904999999999994</c:v>
                </c:pt>
                <c:pt idx="3">
                  <c:v>114.64633896000001</c:v>
                </c:pt>
                <c:pt idx="4">
                  <c:v>291.64626469920006</c:v>
                </c:pt>
                <c:pt idx="5">
                  <c:v>472.16374895318404</c:v>
                </c:pt>
                <c:pt idx="6">
                  <c:v>656.26914289224771</c:v>
                </c:pt>
                <c:pt idx="7">
                  <c:v>844.03420471009258</c:v>
                </c:pt>
                <c:pt idx="8">
                  <c:v>1035.5321277642945</c:v>
                </c:pt>
                <c:pt idx="9">
                  <c:v>1230.8375692795803</c:v>
                </c:pt>
                <c:pt idx="10">
                  <c:v>1430.0266796251719</c:v>
                </c:pt>
                <c:pt idx="11">
                  <c:v>1633.1771321776753</c:v>
                </c:pt>
                <c:pt idx="12">
                  <c:v>1865.6681537812287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CEB-45DC-9E39-C2EA3A0CAB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3485024"/>
        <c:axId val="314380168"/>
      </c:scatterChart>
      <c:valAx>
        <c:axId val="313485024"/>
        <c:scaling>
          <c:orientation val="minMax"/>
          <c:max val="9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380168"/>
        <c:crosses val="autoZero"/>
        <c:crossBetween val="midCat"/>
      </c:valAx>
      <c:valAx>
        <c:axId val="31438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Cash Flow, $MM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B9764-AD8F-441F-A699-17907FA2675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F4F92-E0EC-4788-BE2D-2BB34BA94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70B4C91C-0339-D550-DD7D-F1E7E07094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697065F3-B6BA-BD84-AB21-DAD9E09A81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7257CFE1-15FB-8323-E725-240B7F119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73560" indent="-297523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90092" indent="-238018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66128" indent="-238018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142165" indent="-238018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618202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3094238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570275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4046311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fld id="{6267AD54-F11C-4765-B070-093814AD5B5A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WWD USA has 5 other centers across the USA that can quote us at same price +transportation cost</a:t>
            </a:r>
          </a:p>
          <a:p>
            <a:endParaRPr lang="en-US"/>
          </a:p>
          <a:p>
            <a:r>
              <a:rPr lang="en-US"/>
              <a:t>Recycled – Different colors, recycled HDPE products</a:t>
            </a:r>
          </a:p>
          <a:p>
            <a:r>
              <a:rPr lang="en-US"/>
              <a:t>Refined – scrap from HDPE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D067-607C-4332-8E71-EE4E65D5C9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4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WWD USA has 5 other centers across the USA that can quote us at same price +transportation cost</a:t>
            </a:r>
          </a:p>
          <a:p>
            <a:endParaRPr lang="en-US"/>
          </a:p>
          <a:p>
            <a:r>
              <a:rPr lang="en-US"/>
              <a:t>Recycled – Different colors, recycled HDPE products</a:t>
            </a:r>
          </a:p>
          <a:p>
            <a:r>
              <a:rPr lang="en-US"/>
              <a:t>Refined – scrap from HDPE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D067-607C-4332-8E71-EE4E65D5C9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0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WWD USA has 5 other centers across the USA that can quote us at same price +transportation cost</a:t>
            </a:r>
          </a:p>
          <a:p>
            <a:endParaRPr lang="en-US"/>
          </a:p>
          <a:p>
            <a:r>
              <a:rPr lang="en-US"/>
              <a:t>Recycled – Different colors, recycled HDPE products</a:t>
            </a:r>
          </a:p>
          <a:p>
            <a:r>
              <a:rPr lang="en-US"/>
              <a:t>Refined – scrap from HDPE production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ED067-607C-4332-8E71-EE4E65D5C9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17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Inflation: +/- 10% means 4.5 and 5.5%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4F92-E0EC-4788-BE2D-2BB34BA949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Somewhat obvious point but illustrated quantitatively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4F92-E0EC-4788-BE2D-2BB34BA9498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A46560F2-4DF7-0F7E-FC7C-0B900AD559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136F1C9D-2757-9741-5B5C-1D79EE88CC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00056F2-4757-5E81-0CF0-459A49848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73560" indent="-297523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90092" indent="-238018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66128" indent="-238018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142165" indent="-238018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618202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3094238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570275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4046311" indent="-238018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fld id="{AE985BD5-0C28-4B73-BCEB-62E6AB43F770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4F92-E0EC-4788-BE2D-2BB34BA949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0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4F92-E0EC-4788-BE2D-2BB34BA949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1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F4F92-E0EC-4788-BE2D-2BB34BA949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Boiler is both a process &amp; utility unit; condenser not considered </a:t>
            </a:r>
            <a:r>
              <a:rPr lang="en-US" err="1"/>
              <a:t>bc</a:t>
            </a:r>
            <a:r>
              <a:rPr lang="en-US"/>
              <a:t> potential issues with operation during startup</a:t>
            </a:r>
          </a:p>
          <a:p>
            <a:r>
              <a:rPr lang="en-US"/>
              <a:t>Minimum cooling load ~~ heat load of bottoms cooler – significant air cooling necessary regardless of heat recovery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Only the bottoms cooler, wax cooler, and heated wax storage tanks were considered in the HEN analysis.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86C85-EB59-4747-A7BA-0A4A61598B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7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 a quick review, went through most in week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86C85-EB59-4747-A7BA-0A4A61598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4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Attainment/unclassifiable means the air quality is at or above the national with respect to each pollutant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86C85-EB59-4747-A7BA-0A4A61598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Higher Carbon Chains = the off specification wax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86C85-EB59-4747-A7BA-0A4A61598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3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8E94-F354-0542-C54C-6308EBBCC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8DD29-75E8-4DC8-831E-1BB79F22B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BCFB9-335B-B214-5174-C3043BDD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8B40-CE9C-9F00-7D1C-4A611093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2C7D0-763D-7E83-1FF4-040B799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9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DBFA5-6204-D44B-F991-04AA35F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7A429-A787-7D81-66D5-4DFC39E69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FB551-22BE-507B-1D63-EE4014C9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52E95-B284-3E91-9B34-CFA7D6E3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2609-6DAF-2F11-B24F-589EB640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6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54828-40C6-95B3-AE24-FBDCDBBC4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3BEB7-65D2-A4FC-83F8-62A245C3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20016-C5A2-4387-3C47-895BE8DC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D5667-8927-CFFC-6C33-79726068F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CEBF-1CC6-970E-1213-E82932F7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2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47727"/>
            <a:ext cx="10972800" cy="54864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78892" y="6445249"/>
            <a:ext cx="948187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Day, Month #</a:t>
            </a:r>
            <a:r>
              <a:rPr lang="en-US" baseline="30000"/>
              <a:t>th</a:t>
            </a:r>
            <a:r>
              <a:rPr lang="en-US"/>
              <a:t> 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0ABD47DD-8BF1-4FEA-ADA7-2316A2BA50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6397626"/>
            <a:ext cx="12001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909"/>
            <a:ext cx="10515600" cy="363017"/>
          </a:xfrm>
        </p:spPr>
        <p:txBody>
          <a:bodyPr>
            <a:noAutofit/>
          </a:bodyPr>
          <a:lstStyle>
            <a:lvl1pPr algn="ctr">
              <a:defRPr sz="25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D47047-87E9-4FC8-9058-79A681356E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E80171-3A31-4376-B234-E2F1112EC9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400800"/>
            <a:ext cx="1219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GB" sz="180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5221654F-A244-41A0-843C-B04906A1F5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1513"/>
            <a:ext cx="1219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GB" sz="180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E665E2-4A72-44AF-86CE-C6ECCFEFE602}"/>
              </a:ext>
            </a:extLst>
          </p:cNvPr>
          <p:cNvSpPr>
            <a:spLocks/>
          </p:cNvSpPr>
          <p:nvPr userDrawn="1"/>
        </p:nvSpPr>
        <p:spPr bwMode="auto">
          <a:xfrm>
            <a:off x="1524001" y="6429375"/>
            <a:ext cx="128481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Team Name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7614709-B3A2-45D6-AEE5-40D038D9AFC6}"/>
              </a:ext>
            </a:extLst>
          </p:cNvPr>
          <p:cNvSpPr>
            <a:spLocks/>
          </p:cNvSpPr>
          <p:nvPr userDrawn="1"/>
        </p:nvSpPr>
        <p:spPr bwMode="auto">
          <a:xfrm>
            <a:off x="5024968" y="6429375"/>
            <a:ext cx="128481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Waste Plastic Recycling Plant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68F0F0-66C2-4956-8BBA-830E152AD1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  <a:ln w="25400"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B50F64-4848-4933-844B-048FA99C2D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0354" y="4986071"/>
            <a:ext cx="2937375" cy="1200417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03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6FFA-E634-21FA-AF3D-A6ECCC8EB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C29DC-7E80-70F5-6708-9E5C0643C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11E30-B191-1D97-3973-7C1BE1A1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E950D-F02D-7ABD-67CF-169F5223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8B3FE-FB8A-14F5-2F0C-70400813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C015-736B-3090-2CD2-8EE565DF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AB04B-CE29-0344-4524-67086701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70403-DFD9-513E-6B19-B831AB9F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7653-F937-D1FE-D8A2-315A089F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938E7-E955-10FC-C4B5-32ADC756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0A54-2A50-53D3-8D55-6B81B475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E350F-4AF2-6704-0BFB-16D0A14B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EBD59-26B8-615A-FD11-7C0AA789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2DDF-484A-75C0-BAA5-E2918253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4730-D065-114F-EF11-06CCD350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3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8515-9E96-F2DE-80AF-FE865430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13F42-E4E1-DA61-05A2-9CB464650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EA247-8B0C-86EE-2BF6-93A1685FB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79A3E-DCA2-69AD-688D-F44E4F19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FD4E3-6659-A8B7-801B-56C5306E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9E6F6-5920-D32D-3E30-43CCF11E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27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0333-CDA3-7FAC-9193-53C4837E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B448F-DCF1-D3C1-839D-3C0541000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558C6-B642-4E06-9836-C876BF6D8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A049F-CD76-169B-E44B-EE791A724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A51D9-DA3D-554D-7F76-3AEF754C7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9EDD5-4FA3-8979-AA28-5BC3F40F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1F93A-EB94-FF70-2040-6F28B1E0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B0F67-CF96-BAA6-F334-0D9FB0A3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27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FE12-B9BD-C71D-42B4-6A607476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F5242-301F-5129-3012-F5F9E202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74E9E-B5AA-3044-9D42-FEF7C4FA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099FD-5914-4BF1-9F0E-D378F60B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0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DF4936-C6A4-51E0-47A3-980251A5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5BEB7-9F0D-2995-C164-98B2DC69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75C3-BFE0-4B88-6B57-E186CB61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1C65-93A6-60B7-57AB-E8C66357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16F92-00EF-4EFE-590F-B26619D4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71B1-7C7A-BE46-4D26-A9A33A27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6CDF3-7087-A3F4-E0B7-3951E8F1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8BD24-4042-8292-569C-F01E38F6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32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785D-859B-748D-E7FF-346302C6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FEF7-6948-ADF8-76B2-80CC8EFD8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3AB8-18CE-C31B-6AC8-C5ABAA11F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7D913-6344-5C98-3862-B5C7FAD1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5DDDE-BB83-51F6-27CE-EA984911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5126B-9A0B-6C00-91A6-673B81F7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72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E2DA-9901-8AB6-DB88-F06C2C60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7440B-6226-11E3-941C-1599E0CDA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8C9D-942C-BC43-615B-9FCF7F304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7D6B1-AD57-F107-6B2F-6A8CE2C0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1D168-AEF9-B49C-C39A-659581F1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67F81-5CEB-AAA1-3ABC-BCDBE821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06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E041-9EDB-5766-79FB-0B5D488E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95D09-858A-424E-E9B2-56F578BD8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717FE-6DA5-7F0E-C0CC-DDAD34B2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F0198-878D-53E9-61FC-962C977E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2553D-7E25-8438-74A2-C59FE67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3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20EE3-C586-A091-9D95-B4B8C6140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13250-AE40-7EDA-2CAD-7E5ACEA5C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D46CB-59BD-67B3-0BC1-90685D84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9683-F45C-74E7-C17A-AA8E38C6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7789A-6D9D-080B-1F78-814E0F85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82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47727"/>
            <a:ext cx="10972800" cy="548640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78892" y="6445249"/>
            <a:ext cx="948187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Day, Month #</a:t>
            </a:r>
            <a:r>
              <a:rPr lang="en-US" baseline="30000"/>
              <a:t>th</a:t>
            </a:r>
            <a:r>
              <a:rPr lang="en-US"/>
              <a:t> 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0ABD47DD-8BF1-4FEA-ADA7-2316A2BA50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6397626"/>
            <a:ext cx="12001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909"/>
            <a:ext cx="10515600" cy="363017"/>
          </a:xfrm>
        </p:spPr>
        <p:txBody>
          <a:bodyPr>
            <a:noAutofit/>
          </a:bodyPr>
          <a:lstStyle>
            <a:lvl1pPr algn="ctr">
              <a:defRPr sz="25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D47047-87E9-4FC8-9058-79A681356E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62E80171-3A31-4376-B234-E2F1112EC9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400800"/>
            <a:ext cx="1219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GB" sz="180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5221654F-A244-41A0-843C-B04906A1F5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71513"/>
            <a:ext cx="1219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GB" sz="1800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E665E2-4A72-44AF-86CE-C6ECCFEFE602}"/>
              </a:ext>
            </a:extLst>
          </p:cNvPr>
          <p:cNvSpPr>
            <a:spLocks/>
          </p:cNvSpPr>
          <p:nvPr userDrawn="1"/>
        </p:nvSpPr>
        <p:spPr bwMode="auto">
          <a:xfrm>
            <a:off x="1524001" y="6429375"/>
            <a:ext cx="128481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Team Name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7614709-B3A2-45D6-AEE5-40D038D9AFC6}"/>
              </a:ext>
            </a:extLst>
          </p:cNvPr>
          <p:cNvSpPr>
            <a:spLocks/>
          </p:cNvSpPr>
          <p:nvPr userDrawn="1"/>
        </p:nvSpPr>
        <p:spPr bwMode="auto">
          <a:xfrm>
            <a:off x="5024968" y="6429375"/>
            <a:ext cx="128481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Waste Plastic Recycling Plant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68F0F0-66C2-4956-8BBA-830E152AD1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  <a:ln w="25400"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B50F64-4848-4933-844B-048FA99C2D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0354" y="4986071"/>
            <a:ext cx="2937375" cy="1200417"/>
          </a:xfrm>
        </p:spPr>
        <p:txBody>
          <a:bodyPr>
            <a:normAutofit/>
          </a:bodyPr>
          <a:lstStyle>
            <a:lvl1pPr marL="0" indent="0">
              <a:buNone/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121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90E0-C80C-62C1-DB69-387D6BB2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7EEC-1838-6D55-DE4F-646A76492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115F-9CED-B94E-1F4F-F6B1736E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4C4C1-024E-59CA-B5BB-90B165662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E29D2-7D1A-EAEB-6424-63F8FA91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8D82-3C88-AFC3-D2E3-FE201340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D7C6-84DB-1C4D-20DD-680EA288D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3B034-1B9B-93C7-BFA8-FE1199D85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53FFF-DD8C-8AA3-8C88-E9618F06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224C6-451A-CF7E-9BA0-10A481F3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37B5-8B27-2466-3BDF-4E7F9251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F159-618C-42A6-D7B0-D0CAF286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4BB11-44DA-CAE1-BB0B-22DD55058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60669-EA64-0080-5379-4E690925F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2A6CC-7AF4-B72D-8DFC-6EDD4185B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99DB8-7A31-4A73-371E-C92CD8C30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B78A99-6552-5AA6-42F0-0CDCC439D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A1E7F-03EB-3AC3-31DC-104D5A61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5658-CCF1-0EF1-B6EB-BE6520DA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5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D013-A3B9-F13C-AAE7-2EEA124D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8EADF-076D-C689-8C8A-3C13FC19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93B4-8762-FE81-E65E-4F92F766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C07C8-65DB-0742-0CF0-AA0D2BC0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EEF4E-E03F-66FB-E206-55F6084B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C76F47-CEDC-6485-608A-0E3AA66B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FEBAD-DB57-A618-E6F4-7FF89B6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2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2904-8DDA-ABFF-6D71-23B51AC8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130A-D59B-78C7-5A85-C357B456D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7B6F2-78FB-0969-E551-150D69BE6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2A86A-1071-0869-3035-5B3B4071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51F85-032C-44BC-4B6D-48005047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1E1F4-7B9D-A6CF-DAA1-F3881652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7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786B-12FB-FE91-49B7-DE9DCBF2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30D4D-DE48-44BD-FC2D-5CE9B5558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25AD-A106-14B6-1791-9B796B9FB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40AD5-4E17-2F41-5E18-12E8E417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5340F-1430-00E8-DC46-10DE0551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CB5E5-AC2D-85E2-ECE3-987803A0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9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AA492-4D9D-2C0F-72C4-BC3B0B31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4AA72-986D-A82D-7B17-519633E8E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6FD89-3D83-FE39-3A73-DAEA2902F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A2158-E7D7-4FDE-A13B-99884774D581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004E3-8CFB-E2F3-7301-6E8A83413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ACE3-BD2D-367A-20F4-D5B40135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1BE5D-D402-4A40-BD2A-071D35DC4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B7310-B7BD-AF71-96C7-BCAD1E26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B94B-FDB0-32B5-465A-3EB917D83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B20D9-9BE8-567C-6A79-EE50F85D3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DD574-4392-4025-AF16-D0B7EF37A616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74718-4A9F-A776-DE01-AE5DAAAF3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D89A3-BDE1-76D1-3AAC-B58114FD0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298AE-BDA1-4C63-82C5-D1435A1FA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7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>
            <a:extLst>
              <a:ext uri="{FF2B5EF4-FFF2-40B4-BE49-F238E27FC236}">
                <a16:creationId xmlns:a16="http://schemas.microsoft.com/office/drawing/2014/main" id="{19D0075C-6433-FDBA-2E7A-6BBB1859158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71439"/>
            <a:ext cx="12239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Rectangle 2">
            <a:extLst>
              <a:ext uri="{FF2B5EF4-FFF2-40B4-BE49-F238E27FC236}">
                <a16:creationId xmlns:a16="http://schemas.microsoft.com/office/drawing/2014/main" id="{31B7AA54-AF3B-1FBF-E7F1-1CC5787A488E}"/>
              </a:ext>
            </a:extLst>
          </p:cNvPr>
          <p:cNvSpPr>
            <a:spLocks/>
          </p:cNvSpPr>
          <p:nvPr/>
        </p:nvSpPr>
        <p:spPr bwMode="auto">
          <a:xfrm>
            <a:off x="2378782" y="791891"/>
            <a:ext cx="8149923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chemeClr val="tx1"/>
                </a:solidFill>
                <a:latin typeface="Times New Roman" panose="02020603050405020304" pitchFamily="18" charset="0"/>
                <a:ea typeface="ヒラギノ角ゴ ProN W3"/>
                <a:cs typeface="Times New Roman" panose="02020603050405020304" pitchFamily="18" charset="0"/>
                <a:sym typeface="Helvetica" panose="020B0604020202020204" pitchFamily="34" charset="0"/>
              </a:rPr>
              <a:t>Final Presentation: Waste Plastic Plant Design Presentation</a:t>
            </a:r>
          </a:p>
        </p:txBody>
      </p:sp>
      <p:sp>
        <p:nvSpPr>
          <p:cNvPr id="16387" name="AutoShape 3">
            <a:extLst>
              <a:ext uri="{FF2B5EF4-FFF2-40B4-BE49-F238E27FC236}">
                <a16:creationId xmlns:a16="http://schemas.microsoft.com/office/drawing/2014/main" id="{AF769686-6EE8-7EE4-FE69-B76700A65808}"/>
              </a:ext>
            </a:extLst>
          </p:cNvPr>
          <p:cNvSpPr>
            <a:spLocks/>
          </p:cNvSpPr>
          <p:nvPr/>
        </p:nvSpPr>
        <p:spPr bwMode="auto">
          <a:xfrm>
            <a:off x="4265614" y="1339850"/>
            <a:ext cx="3705225" cy="3132138"/>
          </a:xfrm>
          <a:prstGeom prst="roundRect">
            <a:avLst>
              <a:gd name="adj" fmla="val 6269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388" name="Group 4">
            <a:extLst>
              <a:ext uri="{FF2B5EF4-FFF2-40B4-BE49-F238E27FC236}">
                <a16:creationId xmlns:a16="http://schemas.microsoft.com/office/drawing/2014/main" id="{68E4EE9C-56BE-A073-6C6B-E32089620765}"/>
              </a:ext>
            </a:extLst>
          </p:cNvPr>
          <p:cNvGrpSpPr>
            <a:grpSpLocks/>
          </p:cNvGrpSpPr>
          <p:nvPr/>
        </p:nvGrpSpPr>
        <p:grpSpPr bwMode="auto">
          <a:xfrm>
            <a:off x="4336257" y="1393662"/>
            <a:ext cx="3563937" cy="2984500"/>
            <a:chOff x="0" y="0"/>
            <a:chExt cx="3191" cy="2673"/>
          </a:xfrm>
        </p:grpSpPr>
        <p:sp>
          <p:nvSpPr>
            <p:cNvPr id="16392" name="AutoShape 5">
              <a:extLst>
                <a:ext uri="{FF2B5EF4-FFF2-40B4-BE49-F238E27FC236}">
                  <a16:creationId xmlns:a16="http://schemas.microsoft.com/office/drawing/2014/main" id="{169C4292-31FE-9CEF-4142-09CDA9756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595" cy="1336"/>
            </a:xfrm>
            <a:prstGeom prst="roundRect">
              <a:avLst>
                <a:gd name="adj" fmla="val 8977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3" name="AutoShape 6">
              <a:extLst>
                <a:ext uri="{FF2B5EF4-FFF2-40B4-BE49-F238E27FC236}">
                  <a16:creationId xmlns:a16="http://schemas.microsoft.com/office/drawing/2014/main" id="{67593ACF-B547-F208-548E-A2FFF4D8A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1336"/>
              <a:ext cx="1596" cy="1337"/>
            </a:xfrm>
            <a:prstGeom prst="roundRect">
              <a:avLst>
                <a:gd name="adj" fmla="val 8977"/>
              </a:avLst>
            </a:pr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4" name="AutoShape 7">
              <a:extLst>
                <a:ext uri="{FF2B5EF4-FFF2-40B4-BE49-F238E27FC236}">
                  <a16:creationId xmlns:a16="http://schemas.microsoft.com/office/drawing/2014/main" id="{7C50CFA2-F05C-58CD-C046-7700FE2C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6"/>
              <a:ext cx="1595" cy="1337"/>
            </a:xfrm>
            <a:prstGeom prst="roundRect">
              <a:avLst>
                <a:gd name="adj" fmla="val 8977"/>
              </a:avLst>
            </a:pr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5" name="AutoShape 8">
              <a:extLst>
                <a:ext uri="{FF2B5EF4-FFF2-40B4-BE49-F238E27FC236}">
                  <a16:creationId xmlns:a16="http://schemas.microsoft.com/office/drawing/2014/main" id="{46E11200-0AD5-62DB-FEAD-1411EFC6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595" cy="1336"/>
            </a:xfrm>
            <a:prstGeom prst="roundRect">
              <a:avLst>
                <a:gd name="adj" fmla="val 1137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6" name="AutoShape 9">
              <a:extLst>
                <a:ext uri="{FF2B5EF4-FFF2-40B4-BE49-F238E27FC236}">
                  <a16:creationId xmlns:a16="http://schemas.microsoft.com/office/drawing/2014/main" id="{941431C6-4A53-7A6F-CF92-A05213D2B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" y="0"/>
              <a:ext cx="1596" cy="1336"/>
            </a:xfrm>
            <a:prstGeom prst="roundRect">
              <a:avLst>
                <a:gd name="adj" fmla="val 8977"/>
              </a:avLst>
            </a:pr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1pPr>
              <a:lvl2pPr marL="742950" indent="-28575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2pPr>
              <a:lvl3pPr marL="11430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3pPr>
              <a:lvl4pPr marL="16002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4pPr>
              <a:lvl5pPr marL="2057400" indent="-228600" eaLnBrk="0" hangingPunct="0"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rgbClr val="000000"/>
                  </a:solidFill>
                  <a:latin typeface="Gill Sans" pitchFamily="6" charset="0"/>
                  <a:ea typeface="ヒラギノ角ゴ ProN W3" pitchFamily="6" charset="-128"/>
                  <a:sym typeface="Gill Sans" pitchFamily="6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389" name="Rectangle 10">
            <a:extLst>
              <a:ext uri="{FF2B5EF4-FFF2-40B4-BE49-F238E27FC236}">
                <a16:creationId xmlns:a16="http://schemas.microsoft.com/office/drawing/2014/main" id="{58E72C76-6A37-ECD6-1082-0BF416C458AD}"/>
              </a:ext>
            </a:extLst>
          </p:cNvPr>
          <p:cNvSpPr>
            <a:spLocks/>
          </p:cNvSpPr>
          <p:nvPr/>
        </p:nvSpPr>
        <p:spPr bwMode="auto">
          <a:xfrm>
            <a:off x="1764019" y="4607089"/>
            <a:ext cx="76372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The ASPEN Plus – Dawson Grimm, James Hayes, Joshua Rodrigues, Joseph Yoon</a:t>
            </a:r>
          </a:p>
        </p:txBody>
      </p:sp>
      <p:sp>
        <p:nvSpPr>
          <p:cNvPr id="16390" name="Rectangle 11">
            <a:extLst>
              <a:ext uri="{FF2B5EF4-FFF2-40B4-BE49-F238E27FC236}">
                <a16:creationId xmlns:a16="http://schemas.microsoft.com/office/drawing/2014/main" id="{D3852466-83FA-4790-5ACD-6F58C44FF889}"/>
              </a:ext>
            </a:extLst>
          </p:cNvPr>
          <p:cNvSpPr>
            <a:spLocks/>
          </p:cNvSpPr>
          <p:nvPr/>
        </p:nvSpPr>
        <p:spPr bwMode="auto">
          <a:xfrm>
            <a:off x="4079876" y="5491818"/>
            <a:ext cx="3563476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Robert Frederick Smith School of</a:t>
            </a:r>
          </a:p>
          <a:p>
            <a:pPr eaLnBrk="1" hangingPunct="1"/>
            <a:r>
              <a:rPr lang="en-US" alt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Chemical and Biomolecular Engineering</a:t>
            </a:r>
          </a:p>
          <a:p>
            <a:pPr eaLnBrk="1" hangingPunct="1"/>
            <a:r>
              <a:rPr lang="en-US" alt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Cornell University</a:t>
            </a:r>
          </a:p>
          <a:p>
            <a:pPr eaLnBrk="1" hangingPunct="1"/>
            <a:r>
              <a:rPr lang="en-US" altLang="en-US" sz="1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Ithaca, NY  14853</a:t>
            </a:r>
          </a:p>
        </p:txBody>
      </p:sp>
      <p:sp>
        <p:nvSpPr>
          <p:cNvPr id="16391" name="Rectangle 10">
            <a:extLst>
              <a:ext uri="{FF2B5EF4-FFF2-40B4-BE49-F238E27FC236}">
                <a16:creationId xmlns:a16="http://schemas.microsoft.com/office/drawing/2014/main" id="{F091F416-2B5F-34ED-BFC8-739235AB2635}"/>
              </a:ext>
            </a:extLst>
          </p:cNvPr>
          <p:cNvSpPr>
            <a:spLocks/>
          </p:cNvSpPr>
          <p:nvPr/>
        </p:nvSpPr>
        <p:spPr bwMode="auto">
          <a:xfrm>
            <a:off x="4615495" y="5097626"/>
            <a:ext cx="20985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1700">
                <a:solidFill>
                  <a:schemeClr val="tx1"/>
                </a:solidFill>
                <a:latin typeface="Times New Roman" panose="02020603050405020304" pitchFamily="18" charset="0"/>
                <a:ea typeface="ヒラギノ角ゴ ProN W3"/>
                <a:cs typeface="Times New Roman" panose="02020603050405020304" pitchFamily="18" charset="0"/>
                <a:sym typeface="Helvetica" panose="020B0604020202020204" pitchFamily="34" charset="0"/>
              </a:rPr>
              <a:t>Monday, May 8th,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57654-8660-7213-99E2-4C7527CA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1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ECC9B3-54F3-4023-6D8E-769432C88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847727"/>
                <a:ext cx="6912990" cy="5486400"/>
              </a:xfrm>
            </p:spPr>
            <p:txBody>
              <a:bodyPr/>
              <a:lstStyle/>
              <a:p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equations were used in determining the fluidization velocity of liquid HDPE particles within our pyrolysis reactor. This work was based on the Kunii-</a:t>
                </a:r>
                <a:r>
                  <a:rPr lang="en-US" sz="18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Levenspiel</a:t>
                </a:r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bubbling-bed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=0.586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−0.7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0.029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0.021</m:t>
                        </m:r>
                      </m:sup>
                    </m:sSup>
                  </m:oMath>
                </a14:m>
                <a:endParaRPr lang="en-US" sz="14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𝜓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150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𝑚𝑓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4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&lt;0.4</m:t>
                    </m:r>
                  </m:oMath>
                </a14:m>
                <a:endParaRPr lang="en-US" sz="14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0.0178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1/3</m:t>
                        </m:r>
                      </m:sup>
                    </m:sSup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0.4&lt;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&lt;500</m:t>
                    </m:r>
                  </m:oMath>
                </a14:m>
                <a:endParaRPr lang="en-US" sz="14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will operate close to the maximum fluidization velocity and maintain above the minimum. </a:t>
                </a:r>
              </a:p>
              <a:p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all bubbles are of the same size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𝑐𝑜𝑛𝑠𝑡𝑎𝑛𝑡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Flow is smooth in emulsion phase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ECC9B3-54F3-4023-6D8E-769432C88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847727"/>
                <a:ext cx="6912990" cy="5486400"/>
              </a:xfrm>
              <a:blipFill>
                <a:blip r:embed="rId2"/>
                <a:stretch>
                  <a:fillRect l="-529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09EF0E-0220-7093-94E8-44FB51E2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Pyrolysis Reactor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538BE-D971-EE4C-F12F-B04C5C0369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Max Fluidization Velocity = 2.24 ft/s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0CB87-B9D3-BB42-88DF-2711A93D0502}"/>
              </a:ext>
            </a:extLst>
          </p:cNvPr>
          <p:cNvSpPr txBox="1"/>
          <p:nvPr/>
        </p:nvSpPr>
        <p:spPr>
          <a:xfrm>
            <a:off x="9345271" y="4598411"/>
            <a:ext cx="182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D. Kunii and O. </a:t>
            </a:r>
            <a:r>
              <a:rPr lang="en-US" sz="800" b="0" i="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Levenspiel</a:t>
            </a:r>
            <a:r>
              <a:rPr lang="en-US" sz="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b="0" i="1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Fluidization Engineering </a:t>
            </a:r>
            <a:r>
              <a:rPr lang="en-US" sz="8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(Melbourne, Fla.: Robert E. Krieger Publishing Co., 1969)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0C9AF510-C525-8D56-AC34-07F334FB7488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648925256"/>
                  </p:ext>
                </p:extLst>
              </p:nvPr>
            </p:nvGraphicFramePr>
            <p:xfrm>
              <a:off x="7522590" y="1487039"/>
              <a:ext cx="4506012" cy="23811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78870">
                      <a:extLst>
                        <a:ext uri="{9D8B030D-6E8A-4147-A177-3AD203B41FA5}">
                          <a16:colId xmlns:a16="http://schemas.microsoft.com/office/drawing/2014/main" val="381154130"/>
                        </a:ext>
                      </a:extLst>
                    </a:gridCol>
                    <a:gridCol w="1527142">
                      <a:extLst>
                        <a:ext uri="{9D8B030D-6E8A-4147-A177-3AD203B41FA5}">
                          <a16:colId xmlns:a16="http://schemas.microsoft.com/office/drawing/2014/main" val="2573539979"/>
                        </a:ext>
                      </a:extLst>
                    </a:gridCol>
                  </a:tblGrid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Value 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729689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Dynamic Viscosity, µ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2.86E-6 Pa/s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1221874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Gas Density,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oMath>
                          </a14:m>
                          <a:endParaRPr lang="en-US" sz="1400" b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2.824 kg/m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48594949"/>
                      </a:ext>
                    </a:extLst>
                  </a:tr>
                  <a:tr h="23577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Liq. Particle Density,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1400" b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973 kg/m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9224355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Particle Diameter,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US" sz="1400" b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0.00025 m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04262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𝜂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9635.125 kg/m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02201083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Sphericity, Ψ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1128867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Min Fluidization Velocity,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𝑚𝑓</m:t>
                                  </m:r>
                                </m:sub>
                              </m:sSub>
                            </m:oMath>
                          </a14:m>
                          <a:endParaRPr lang="en-US" sz="1400" b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0.87 ft/s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1759765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 Fluidization Velocity,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low Re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3.84 ft/s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30311934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 Fluidization Velocity,</a:t>
                          </a:r>
                          <a:r>
                            <a:rPr lang="en-US" sz="1400" b="0" baseline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high</m:t>
                              </m:r>
                            </m:oMath>
                          </a14:m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Re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2.24 ft/s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980765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0C9AF510-C525-8D56-AC34-07F334FB7488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648925256"/>
                  </p:ext>
                </p:extLst>
              </p:nvPr>
            </p:nvGraphicFramePr>
            <p:xfrm>
              <a:off x="7522590" y="1487039"/>
              <a:ext cx="4506012" cy="23811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78870">
                      <a:extLst>
                        <a:ext uri="{9D8B030D-6E8A-4147-A177-3AD203B41FA5}">
                          <a16:colId xmlns:a16="http://schemas.microsoft.com/office/drawing/2014/main" val="381154130"/>
                        </a:ext>
                      </a:extLst>
                    </a:gridCol>
                    <a:gridCol w="1527142">
                      <a:extLst>
                        <a:ext uri="{9D8B030D-6E8A-4147-A177-3AD203B41FA5}">
                          <a16:colId xmlns:a16="http://schemas.microsoft.com/office/drawing/2014/main" val="2573539979"/>
                        </a:ext>
                      </a:extLst>
                    </a:gridCol>
                  </a:tblGrid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Value 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729689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Dynamic Viscosity, µ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2.86E-6 Pa/s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12218746"/>
                      </a:ext>
                    </a:extLst>
                  </a:tr>
                  <a:tr h="2428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207500" r="-52147" b="-7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2.824 kg/m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48594949"/>
                      </a:ext>
                    </a:extLst>
                  </a:tr>
                  <a:tr h="2357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315385" r="-52147" b="-64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973 kg/m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9224355"/>
                      </a:ext>
                    </a:extLst>
                  </a:tr>
                  <a:tr h="241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405000" r="-52147" b="-5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0.00025 m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042626"/>
                      </a:ext>
                    </a:extLst>
                  </a:tr>
                  <a:tr h="246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492683" r="-52147" b="-4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9635.125 kg/m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</a:t>
                          </a:r>
                          <a:r>
                            <a:rPr lang="en-US" sz="1400" b="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02201083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Sphericity, Ψ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1128867"/>
                      </a:ext>
                    </a:extLst>
                  </a:tr>
                  <a:tr h="24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700000" r="-52147" b="-2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0.87 ft/s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1759765"/>
                      </a:ext>
                    </a:extLst>
                  </a:tr>
                  <a:tr h="24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800000" r="-52147" b="-1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3.84 ft/s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30311934"/>
                      </a:ext>
                    </a:extLst>
                  </a:tr>
                  <a:tr h="24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9" t="-900000" r="-52147" b="-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2.24 ft/s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980765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1A10AE22-C930-583F-0CBC-1914B3F3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6F56F3-AA42-1687-4628-819B09FAE1E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70DE3D0-DF87-32EE-8BA6-272458389B3B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365029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CC9B3-54F3-4023-6D8E-769432C8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7727"/>
            <a:ext cx="5119512" cy="5486400"/>
          </a:xfrm>
        </p:spPr>
        <p:txBody>
          <a:bodyPr/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density of 0.070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/ft</a:t>
            </a:r>
            <a:r>
              <a:rPr lang="en-US" sz="1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was assumed for the steam and vapor hydrocarbons in the reactor</a:t>
            </a:r>
            <a:endParaRPr lang="en-US" sz="18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Reactor shape is cylindrical with a cone on the bottom section</a:t>
            </a:r>
          </a:p>
          <a:p>
            <a:pPr lvl="1"/>
            <a:r>
              <a:rPr lang="en-US" sz="1400">
                <a:latin typeface="Times New Roman"/>
                <a:cs typeface="Times New Roman"/>
              </a:rPr>
              <a:t>Steam will be fed through an injector nozzle</a:t>
            </a:r>
          </a:p>
          <a:p>
            <a:pPr lvl="1"/>
            <a:r>
              <a:rPr lang="en-US" sz="1400">
                <a:latin typeface="Times New Roman"/>
                <a:cs typeface="Times New Roman"/>
              </a:rPr>
              <a:t>Liquid HDPE will be fed through atomizer nozzles</a:t>
            </a:r>
          </a:p>
          <a:p>
            <a:pPr lvl="1"/>
            <a:r>
              <a:rPr lang="en-US" sz="1400">
                <a:latin typeface="Times New Roman"/>
                <a:cs typeface="Times New Roman"/>
              </a:rPr>
              <a:t>HDPE droplets have high surface area to volume ratio,  speeding up reaction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9EF0E-0220-7093-94E8-44FB51E2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Pyrolysis Reactor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538BE-D971-EE4C-F12F-B04C5C0369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Reactor Height = 43.3 ft</a:t>
            </a:r>
          </a:p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Diameter = 17.3 ft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6AC156-D354-CEF1-E0B1-837FB22E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60126"/>
              </p:ext>
            </p:extLst>
          </p:nvPr>
        </p:nvGraphicFramePr>
        <p:xfrm>
          <a:off x="1054618" y="3045269"/>
          <a:ext cx="3544478" cy="213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705">
                  <a:extLst>
                    <a:ext uri="{9D8B030D-6E8A-4147-A177-3AD203B41FA5}">
                      <a16:colId xmlns:a16="http://schemas.microsoft.com/office/drawing/2014/main" val="1279290347"/>
                    </a:ext>
                  </a:extLst>
                </a:gridCol>
                <a:gridCol w="1549773">
                  <a:extLst>
                    <a:ext uri="{9D8B030D-6E8A-4147-A177-3AD203B41FA5}">
                      <a16:colId xmlns:a16="http://schemas.microsoft.com/office/drawing/2014/main" val="2262732652"/>
                    </a:ext>
                  </a:extLst>
                </a:gridCol>
              </a:tblGrid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 Variable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5749769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Reactor Pressure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 psig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7301784"/>
                  </a:ext>
                </a:extLst>
              </a:tr>
              <a:tr h="197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Reactor Temperature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930 °F (500 °C)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332383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Volume, 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6,875 ft</a:t>
                      </a:r>
                      <a:r>
                        <a:rPr lang="en-US" sz="14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817774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Diameter, 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17.3 ft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1360111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Height,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43.3 ft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7189884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Steam Pressure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 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psig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6763430"/>
                  </a:ext>
                </a:extLst>
              </a:tr>
              <a:tr h="197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Steam Temperature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1650 °F (900 °C)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1991342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Steam Flow 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265,000 tons/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0305653"/>
                  </a:ext>
                </a:extLst>
              </a:tr>
              <a:tr h="19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Steam Velocity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 ft/s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7119372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83F60-31AC-479C-997F-C942CEC2D9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34C64-7E7C-5CF3-6AEB-59C4F062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15" y="847727"/>
            <a:ext cx="5618617" cy="4260590"/>
          </a:xfrm>
          <a:prstGeom prst="rect">
            <a:avLst/>
          </a:prstGeom>
        </p:spPr>
      </p:pic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21D65722-8741-F7AF-4BCD-97E01094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9FED379-A486-8FEF-09DD-72721040D5A6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A8B8289-5A9F-1085-1F9B-820AB53158AB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187936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CC9B3-54F3-4023-6D8E-769432C8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847727"/>
            <a:ext cx="7374903" cy="54864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expect to purchase HDPE that has already been cleaned and treated to some degree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Grinder will turn scrap HDPE into more workable pellets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Oxygen cannot be allowed into the reactor with the HDPE feed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Risk of combustion</a:t>
            </a:r>
          </a:p>
          <a:p>
            <a:pPr lvl="1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Starfeeder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excludes air from HDPE pellets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ACS C1 Series 16x16” Airlock Rotary Valve</a:t>
            </a:r>
          </a:p>
          <a:p>
            <a:pPr lvl="2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Design capacity meets that needed for our process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HDPE feed into reactor must be a liquid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Screw pump heater will move HDPE pellets into reactor, which will melt as they are heated within the unit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9EF0E-0220-7093-94E8-44FB51E2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Pre-treatment,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Starfeeder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and Screw Pump Heater</a:t>
            </a:r>
          </a:p>
        </p:txBody>
      </p:sp>
      <p:pic>
        <p:nvPicPr>
          <p:cNvPr id="5" name="Content Placeholder 6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A017FF5F-47CF-BF17-3E73-896B21FB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24" y="2316302"/>
            <a:ext cx="2514462" cy="2051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C7FEF-3083-2A9E-11FE-571390EBDCCA}"/>
              </a:ext>
            </a:extLst>
          </p:cNvPr>
          <p:cNvSpPr txBox="1"/>
          <p:nvPr/>
        </p:nvSpPr>
        <p:spPr>
          <a:xfrm>
            <a:off x="9298117" y="5139877"/>
            <a:ext cx="2937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“[Hot Item] Factory Price Progressive Cavity Single Screw Pump for Sewage Sludge / Polymer Chemicals Dosing/Oily Water/Molasses/Food and Other Viscous Liquids.” </a:t>
            </a:r>
            <a:r>
              <a:rPr lang="en-US" sz="800" i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Xing Long Pump</a:t>
            </a:r>
            <a:r>
              <a:rPr lang="en-US" sz="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https://xinglongpump.en.made-in-china.com/product/kwhxWoRHhlcQ/China-Factory-Price-Progressive-Cavity-Single-Screw-Pump-for-Sewage-Sludge-Polymer-Chemicals-Dosing-Oily-Water-Molasses-Food-and-Other-Viscous-Liquids.html. </a:t>
            </a:r>
          </a:p>
        </p:txBody>
      </p:sp>
      <p:pic>
        <p:nvPicPr>
          <p:cNvPr id="7" name="Content Placeholder 10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78EA9A82-CD65-DF7C-5D70-3342BBD1E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45" y="706643"/>
            <a:ext cx="2332744" cy="197834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6AB1BA-8435-D3D5-0F60-FDB9A5252AEB}"/>
              </a:ext>
            </a:extLst>
          </p:cNvPr>
          <p:cNvSpPr txBox="1"/>
          <p:nvPr/>
        </p:nvSpPr>
        <p:spPr>
          <a:xfrm>
            <a:off x="9298117" y="4801323"/>
            <a:ext cx="2879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Ci series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. (n.d.). ACS Valves. Retrieved May 6, 2023, from https://acsvalves.com/rotary-valves/view/airlock-ci-series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0A512C16-BF04-33BC-E6B8-ED19A5B5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EDA2D48-87D1-41BA-509C-406A81685A3A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9129693-CF7B-46A3-54D9-2E9F9EF1E219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387179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F1A73B-CA19-0CCB-9A61-951EA8D1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7727"/>
            <a:ext cx="7488025" cy="54864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Bottoms stream will be wax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Distillate streams include vapor hydrocarbons, liquid hydrocarbons, and water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Feed from reactor is primarily wax and steam 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pentacostane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) used to represent waxes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FED115-E2FD-A10A-A819-243E3E1E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Fractionation Column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3E7A2-0BDA-B801-6015-1F6EFFF1DC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Minimum 2 stages required to separate wax to 99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% purity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1A39FB-905F-D859-FEDC-7287EF6D31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D93F30-1673-21D5-5A66-F308D916B9FE}"/>
              </a:ext>
            </a:extLst>
          </p:cNvPr>
          <p:cNvGrpSpPr>
            <a:grpSpLocks noChangeAspect="1"/>
          </p:cNvGrpSpPr>
          <p:nvPr/>
        </p:nvGrpSpPr>
        <p:grpSpPr>
          <a:xfrm>
            <a:off x="1018094" y="2514678"/>
            <a:ext cx="5273807" cy="2546300"/>
            <a:chOff x="0" y="0"/>
            <a:chExt cx="12132664" cy="57802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32891B-7F94-C533-C8B0-5A9A15EE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32664" cy="578021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FD256F-08D5-6521-948C-14D5458502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2644" y="434340"/>
              <a:ext cx="11300460" cy="4739640"/>
              <a:chOff x="542644" y="434340"/>
              <a:chExt cx="11300460" cy="473964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A50126A-90C8-9557-38BA-17CECD3FA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704" y="5158740"/>
                <a:ext cx="112014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DE56EAE-FE84-A2A9-8238-5D2A0ACF3E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944" y="434340"/>
                <a:ext cx="0" cy="4739640"/>
              </a:xfrm>
              <a:prstGeom prst="line">
                <a:avLst/>
              </a:prstGeom>
              <a:ln>
                <a:solidFill>
                  <a:sysClr val="windowText" lastClr="0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6A8EB67-6C9C-A681-CA3E-4E53092E03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2644" y="441960"/>
                <a:ext cx="114300" cy="0"/>
              </a:xfrm>
              <a:prstGeom prst="line">
                <a:avLst/>
              </a:prstGeom>
              <a:ln>
                <a:solidFill>
                  <a:sysClr val="windowText" lastClr="00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BFC0C-73F6-F134-8EFF-A2BC417904DE}"/>
              </a:ext>
            </a:extLst>
          </p:cNvPr>
          <p:cNvGrpSpPr>
            <a:grpSpLocks noChangeAspect="1"/>
          </p:cNvGrpSpPr>
          <p:nvPr/>
        </p:nvGrpSpPr>
        <p:grpSpPr>
          <a:xfrm>
            <a:off x="7890427" y="842307"/>
            <a:ext cx="3977227" cy="4114800"/>
            <a:chOff x="0" y="0"/>
            <a:chExt cx="7257796" cy="75088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9C193C-0C1F-3ED8-BF48-8205D3A2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257796" cy="750884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C6CDB3-F9CA-1CE1-5BFA-B800D8802BDF}"/>
                </a:ext>
              </a:extLst>
            </p:cNvPr>
            <p:cNvGrpSpPr/>
            <p:nvPr/>
          </p:nvGrpSpPr>
          <p:grpSpPr>
            <a:xfrm>
              <a:off x="474133" y="338666"/>
              <a:ext cx="6392333" cy="6536267"/>
              <a:chOff x="474133" y="338666"/>
              <a:chExt cx="6392333" cy="6536267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6BBD6CF-6C59-83D4-9E14-D65F96CCF720}"/>
                  </a:ext>
                </a:extLst>
              </p:cNvPr>
              <p:cNvCxnSpPr/>
              <p:nvPr/>
            </p:nvCxnSpPr>
            <p:spPr>
              <a:xfrm flipV="1">
                <a:off x="474133" y="491066"/>
                <a:ext cx="0" cy="6383867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5D40CF6-D9CB-97C8-E74E-3CEFBA7B56AE}"/>
                  </a:ext>
                </a:extLst>
              </p:cNvPr>
              <p:cNvCxnSpPr/>
              <p:nvPr/>
            </p:nvCxnSpPr>
            <p:spPr>
              <a:xfrm>
                <a:off x="482600" y="508000"/>
                <a:ext cx="623993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1DFBCD5-5C1C-53ED-7071-11A8B1D686B1}"/>
                  </a:ext>
                </a:extLst>
              </p:cNvPr>
              <p:cNvCxnSpPr/>
              <p:nvPr/>
            </p:nvCxnSpPr>
            <p:spPr>
              <a:xfrm flipH="1" flipV="1">
                <a:off x="6714066" y="338666"/>
                <a:ext cx="0" cy="16933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1AEC91A-C130-7888-D5E3-C191C5EA3611}"/>
                  </a:ext>
                </a:extLst>
              </p:cNvPr>
              <p:cNvCxnSpPr/>
              <p:nvPr/>
            </p:nvCxnSpPr>
            <p:spPr>
              <a:xfrm>
                <a:off x="6697133" y="364066"/>
                <a:ext cx="169333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DA4036BE-83B3-7524-D601-5D3E19AB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BF5145E-8DBE-AF4C-3360-4D88FC6E05FB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663C9FB-C3C7-C903-9876-4A6BE805C135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290637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F1A73B-CA19-0CCB-9A61-951EA8D1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7727"/>
            <a:ext cx="6056576" cy="54864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a reboiler, the column will have a bottoms cooler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Bottom pump around: wax stream is cooled and sent back into feed stage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Process stream from the reactor will be quenched by liquid bottom pump around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Boil up comes from the superheated feed (@930°F)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Reflux drum will serve as a three-phase separator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Condenser and reflux drum temperature are set at temperature of air coolant + 20°F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Very pure wax can be achieved from the separation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99.61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% wax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FED115-E2FD-A10A-A819-243E3E1E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Fractionation Column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3E7A2-0BDA-B801-6015-1F6EFFF1DC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99.61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% wax stream can be obtained from separation</a:t>
            </a:r>
          </a:p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293,000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of wax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85C3A30-103D-88C0-3B85-CB2F0206C7A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95997747"/>
              </p:ext>
            </p:extLst>
          </p:nvPr>
        </p:nvGraphicFramePr>
        <p:xfrm>
          <a:off x="6990688" y="1462565"/>
          <a:ext cx="4039511" cy="3407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3710">
                  <a:extLst>
                    <a:ext uri="{9D8B030D-6E8A-4147-A177-3AD203B41FA5}">
                      <a16:colId xmlns:a16="http://schemas.microsoft.com/office/drawing/2014/main" val="2192638295"/>
                    </a:ext>
                  </a:extLst>
                </a:gridCol>
                <a:gridCol w="1435801">
                  <a:extLst>
                    <a:ext uri="{9D8B030D-6E8A-4147-A177-3AD203B41FA5}">
                      <a16:colId xmlns:a16="http://schemas.microsoft.com/office/drawing/2014/main" val="2941731857"/>
                    </a:ext>
                  </a:extLst>
                </a:gridCol>
              </a:tblGrid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 psig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289886018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Stages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909421728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 Stage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4242920424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Drum Temperature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120°F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3159390614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Drum Diameter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ft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4086661385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Drum Tangent to Tangent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ft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3998658799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Reflux Drum Elevation</a:t>
                      </a: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 ft</a:t>
                      </a: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2458009676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Height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ft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3988531821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Diameter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ft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2174384995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Thickness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0.3125 in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1696482644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27,900 tons/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1818138754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Pump Around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585,000 tons/</a:t>
                      </a:r>
                      <a:r>
                        <a:rPr lang="en-US" sz="1400" kern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4034057301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Bottoms Flow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293,000 tons/</a:t>
                      </a:r>
                      <a:r>
                        <a:rPr lang="en-US" sz="1400" kern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3707555404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 Hydrocarbon Flow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6,330 tons/</a:t>
                      </a:r>
                      <a:r>
                        <a:rPr lang="en-US" sz="1400" kern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817260522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Liquid Hydrocarbon Flow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2,110 tons/</a:t>
                      </a:r>
                      <a:r>
                        <a:rPr lang="en-US" sz="1400" kern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1388420532"/>
                  </a:ext>
                </a:extLst>
              </a:tr>
              <a:tr h="17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Flow Rate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264,000 tons/</a:t>
                      </a:r>
                      <a:r>
                        <a:rPr lang="en-US" sz="1400" kern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6013" marR="26013" marT="0" marB="0"/>
                </a:tc>
                <a:extLst>
                  <a:ext uri="{0D108BD9-81ED-4DB2-BD59-A6C34878D82A}">
                    <a16:rowId xmlns:a16="http://schemas.microsoft.com/office/drawing/2014/main" val="3384446569"/>
                  </a:ext>
                </a:extLst>
              </a:tr>
            </a:tbl>
          </a:graphicData>
        </a:graphic>
      </p:graphicFrame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C14DBFC4-E0CD-A61E-2AB7-44F1979D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023473-34F3-2E89-1116-7AB71B60482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E0CAC5-FB05-77B0-BD32-67259D2EFF3B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43395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F1A73B-CA19-0CCB-9A61-951EA8D1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7727"/>
            <a:ext cx="6056576" cy="54864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a reboiler, the column will have a bottoms cooler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Bottom pump around: wax stream is cooled and sent back into feed stage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Process stream from the reactor will be quenched by liquid bottom pump around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Boil up comes from the superheated feed (@930°F)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Reflux drum will serve as a three-phase separator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Condenser and reflux drum temperature are set at temperature of air coolant + 20°F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Very pure wax can be achieved from the separation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99.61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% wax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FED115-E2FD-A10A-A819-243E3E1E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Fractionation Column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3E7A2-0BDA-B801-6015-1F6EFFF1DC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99.61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wt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% wax stream can be obtained from separation</a:t>
            </a:r>
          </a:p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293,000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of wax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C4DB7-C7FB-52CF-C392-A2E60B51DF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39B9AD-5E8D-2855-8A32-6339FF547DFF}"/>
              </a:ext>
            </a:extLst>
          </p:cNvPr>
          <p:cNvGrpSpPr/>
          <p:nvPr/>
        </p:nvGrpSpPr>
        <p:grpSpPr>
          <a:xfrm>
            <a:off x="6543627" y="871271"/>
            <a:ext cx="5401733" cy="4114800"/>
            <a:chOff x="6543627" y="871271"/>
            <a:chExt cx="5401733" cy="4114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9ADE15-AD63-E097-0C36-65CE9DC5F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3627" y="871271"/>
              <a:ext cx="5401733" cy="41148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B42B3A2-AAA3-2BC8-AD5B-15D4E94DFF78}"/>
                </a:ext>
              </a:extLst>
            </p:cNvPr>
            <p:cNvCxnSpPr>
              <a:cxnSpLocks/>
            </p:cNvCxnSpPr>
            <p:nvPr/>
          </p:nvCxnSpPr>
          <p:spPr>
            <a:xfrm>
              <a:off x="6938128" y="3751868"/>
              <a:ext cx="320511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7AE29B1-11DD-4AEE-B754-AAAA94A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40182CE-B0A6-FE3E-81E6-774D9A7C131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8056B08-02CE-6E86-BF3A-F84A7BFE6186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285420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F1211-3D66-A53E-AA62-30CB50F9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Fired Heater Boiler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84FF-0A72-65A7-AFB9-F1468146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14F344C-31B8-CCF7-4D3E-F3EC1854A2DD}"/>
              </a:ext>
            </a:extLst>
          </p:cNvPr>
          <p:cNvSpPr txBox="1">
            <a:spLocks/>
          </p:cNvSpPr>
          <p:nvPr/>
        </p:nvSpPr>
        <p:spPr>
          <a:xfrm>
            <a:off x="609600" y="804728"/>
            <a:ext cx="10972800" cy="581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Aspen HYSYS was used to model the Boiler (Fired Heater)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Aspen Plus does not have a unique unit for this. RSTOIC with a HEATX unit used in larger Aspen Plus simulation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Heat Load of Boiler: 115 MMBTU/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Steam at 1650°F and 10 atm generated 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Required total flow rate of fuel determined to be 10,400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1,440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(6,330 tons/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) fuel will be provided from the vapor hydrocarbon product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fuel corresponds to yearly fuel cost of $5.3M at a natural gas price of $0.07/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($2.50/1,000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scf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Flue gas composition and temperature determined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1,760°F (compared to 1,690°F from Aspen Plus)</a:t>
            </a:r>
          </a:p>
          <a:p>
            <a:pPr lvl="1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1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production rate: 29,400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(129,000 tons/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397DB7F-6417-AAC2-133B-126014349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54427"/>
              </p:ext>
            </p:extLst>
          </p:nvPr>
        </p:nvGraphicFramePr>
        <p:xfrm>
          <a:off x="6766186" y="2944147"/>
          <a:ext cx="524268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705">
                  <a:extLst>
                    <a:ext uri="{9D8B030D-6E8A-4147-A177-3AD203B41FA5}">
                      <a16:colId xmlns:a16="http://schemas.microsoft.com/office/drawing/2014/main" val="4073147497"/>
                    </a:ext>
                  </a:extLst>
                </a:gridCol>
                <a:gridCol w="2702976">
                  <a:extLst>
                    <a:ext uri="{9D8B030D-6E8A-4147-A177-3AD203B41FA5}">
                      <a16:colId xmlns:a16="http://schemas.microsoft.com/office/drawing/2014/main" val="1291408806"/>
                    </a:ext>
                  </a:extLst>
                </a:gridCol>
              </a:tblGrid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578525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Fuel Inlet Flow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10,400 lbm/hr (45,500 tons/yr)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551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Inlet Air Flow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215,000 lbm/hr (942,000 tons/yr)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50524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Steam Flow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61,700 lbm/hr (270,300 tons/yr)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38412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Flue Gas Flow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226,000 lbm/hr (988,000 tons/yr)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7774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C674C11-D270-06D4-06C2-A2CDD4EF0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5" t="8411" r="7237"/>
          <a:stretch/>
        </p:blipFill>
        <p:spPr>
          <a:xfrm>
            <a:off x="405353" y="3755828"/>
            <a:ext cx="6225714" cy="2609590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39755087-A0DC-34AC-95F0-83E08A3F4401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1E68DE8-9249-BFAE-4607-B0C01C1EBF0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39276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F1211-3D66-A53E-AA62-30CB50F9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Fired Heater Boiler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84FF-0A72-65A7-AFB9-F1468146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0224DB-3AAC-C610-316F-34D2134DBB10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14F344C-31B8-CCF7-4D3E-F3EC1854A2DD}"/>
              </a:ext>
            </a:extLst>
          </p:cNvPr>
          <p:cNvSpPr txBox="1">
            <a:spLocks/>
          </p:cNvSpPr>
          <p:nvPr/>
        </p:nvSpPr>
        <p:spPr>
          <a:xfrm>
            <a:off x="609600" y="804728"/>
            <a:ext cx="10972800" cy="581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Aspen HYSYS simulation was used to size the boiler unit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shown in Table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separate sections to the boiler: radiant zone, convective zone, and economizer zone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397DB7F-6417-AAC2-133B-126014349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5698"/>
              </p:ext>
            </p:extLst>
          </p:nvPr>
        </p:nvGraphicFramePr>
        <p:xfrm>
          <a:off x="7285235" y="1981627"/>
          <a:ext cx="415512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190">
                  <a:extLst>
                    <a:ext uri="{9D8B030D-6E8A-4147-A177-3AD203B41FA5}">
                      <a16:colId xmlns:a16="http://schemas.microsoft.com/office/drawing/2014/main" val="4073147497"/>
                    </a:ext>
                  </a:extLst>
                </a:gridCol>
                <a:gridCol w="1263936">
                  <a:extLst>
                    <a:ext uri="{9D8B030D-6E8A-4147-A177-3AD203B41FA5}">
                      <a16:colId xmlns:a16="http://schemas.microsoft.com/office/drawing/2014/main" val="1291408806"/>
                    </a:ext>
                  </a:extLst>
                </a:gridCol>
              </a:tblGrid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578525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Radiant Zone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551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Radiant Zone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50524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Convective Zone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32290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Convective Zone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38412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Economizer Zone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38.1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08651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Economizer Zone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2968"/>
                  </a:ext>
                </a:extLst>
              </a:tr>
              <a:tr h="26402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Radiant/Convective Zone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266897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Economizer Zone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809950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250901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8747831A-A79A-9C26-B29A-4C8B7C7212EA}"/>
              </a:ext>
            </a:extLst>
          </p:cNvPr>
          <p:cNvGrpSpPr/>
          <p:nvPr/>
        </p:nvGrpSpPr>
        <p:grpSpPr>
          <a:xfrm>
            <a:off x="5140931" y="2106399"/>
            <a:ext cx="1577340" cy="3209544"/>
            <a:chOff x="0" y="0"/>
            <a:chExt cx="1577340" cy="320954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68C268-191C-E083-FC20-910ED4F023B7}"/>
                </a:ext>
              </a:extLst>
            </p:cNvPr>
            <p:cNvGrpSpPr/>
            <p:nvPr/>
          </p:nvGrpSpPr>
          <p:grpSpPr>
            <a:xfrm>
              <a:off x="137160" y="0"/>
              <a:ext cx="99060" cy="2121408"/>
              <a:chOff x="137160" y="0"/>
              <a:chExt cx="99060" cy="212140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920DE49-7F49-934F-CC17-BCF65C302C93}"/>
                  </a:ext>
                </a:extLst>
              </p:cNvPr>
              <p:cNvCxnSpPr/>
              <p:nvPr/>
            </p:nvCxnSpPr>
            <p:spPr>
              <a:xfrm flipH="1">
                <a:off x="137160" y="0"/>
                <a:ext cx="0" cy="212140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F129F95-596E-4B55-8F55-94907FD9DB54}"/>
                  </a:ext>
                </a:extLst>
              </p:cNvPr>
              <p:cNvCxnSpPr/>
              <p:nvPr/>
            </p:nvCxnSpPr>
            <p:spPr>
              <a:xfrm>
                <a:off x="144780" y="7620"/>
                <a:ext cx="9144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C0F789-06F5-F92E-3895-0BB00D72E72A}"/>
                </a:ext>
              </a:extLst>
            </p:cNvPr>
            <p:cNvGrpSpPr/>
            <p:nvPr/>
          </p:nvGrpSpPr>
          <p:grpSpPr>
            <a:xfrm>
              <a:off x="0" y="0"/>
              <a:ext cx="1577340" cy="3209544"/>
              <a:chOff x="0" y="0"/>
              <a:chExt cx="1577340" cy="320954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2822A84-6606-2960-BDC8-730146741F05}"/>
                  </a:ext>
                </a:extLst>
              </p:cNvPr>
              <p:cNvGrpSpPr/>
              <p:nvPr/>
            </p:nvGrpSpPr>
            <p:grpSpPr>
              <a:xfrm>
                <a:off x="0" y="0"/>
                <a:ext cx="365760" cy="3209544"/>
                <a:chOff x="0" y="0"/>
                <a:chExt cx="365760" cy="3209544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79F0D52-2D36-4590-8AEB-3558A872ECC3}"/>
                    </a:ext>
                  </a:extLst>
                </p:cNvPr>
                <p:cNvCxnSpPr/>
                <p:nvPr/>
              </p:nvCxnSpPr>
              <p:spPr>
                <a:xfrm flipH="1">
                  <a:off x="228600" y="0"/>
                  <a:ext cx="0" cy="2121408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589F446-2E60-4F50-908C-12C5EA9A72DB}"/>
                    </a:ext>
                  </a:extLst>
                </p:cNvPr>
                <p:cNvGrpSpPr/>
                <p:nvPr/>
              </p:nvGrpSpPr>
              <p:grpSpPr>
                <a:xfrm>
                  <a:off x="0" y="2423160"/>
                  <a:ext cx="365760" cy="786384"/>
                  <a:chOff x="0" y="2423160"/>
                  <a:chExt cx="365760" cy="786384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003FE70-DCF3-427A-8CB0-D934DF35919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5760" y="2423160"/>
                    <a:ext cx="0" cy="786384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D1E82902-9C48-7D4C-64AB-F909EF26B75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423160"/>
                    <a:ext cx="365760" cy="786384"/>
                    <a:chOff x="0" y="2423160"/>
                    <a:chExt cx="365760" cy="786384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CC345A5D-7EEC-4301-8FC2-E042477B88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2423160"/>
                      <a:ext cx="0" cy="786384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2E160228-3408-4AA9-A1AC-893F640B6A3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3208020"/>
                      <a:ext cx="365760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9EA083B-BFD4-4DE5-B28A-EE81213297F2}"/>
                    </a:ext>
                  </a:extLst>
                </p:cNvPr>
                <p:cNvCxnSpPr/>
                <p:nvPr/>
              </p:nvCxnSpPr>
              <p:spPr>
                <a:xfrm>
                  <a:off x="228600" y="2118360"/>
                  <a:ext cx="137160" cy="31089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0203E22-DE04-4793-BEA9-9C9D1E325DB5}"/>
                    </a:ext>
                  </a:extLst>
                </p:cNvPr>
                <p:cNvCxnSpPr/>
                <p:nvPr/>
              </p:nvCxnSpPr>
              <p:spPr>
                <a:xfrm flipH="1">
                  <a:off x="0" y="2110740"/>
                  <a:ext cx="137160" cy="31089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23">
                <a:extLst>
                  <a:ext uri="{FF2B5EF4-FFF2-40B4-BE49-F238E27FC236}">
                    <a16:creationId xmlns:a16="http://schemas.microsoft.com/office/drawing/2014/main" id="{FD08B713-0300-2048-0B65-0B7A5C5D8A9D}"/>
                  </a:ext>
                </a:extLst>
              </p:cNvPr>
              <p:cNvSpPr txBox="1"/>
              <p:nvPr/>
            </p:nvSpPr>
            <p:spPr>
              <a:xfrm>
                <a:off x="274320" y="312420"/>
                <a:ext cx="891540" cy="43434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Economizer Zone</a:t>
                </a:r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2532428C-3590-4C23-9CD5-DAE60FCABE03}"/>
                  </a:ext>
                </a:extLst>
              </p:cNvPr>
              <p:cNvSpPr txBox="1"/>
              <p:nvPr/>
            </p:nvSpPr>
            <p:spPr>
              <a:xfrm>
                <a:off x="358140" y="2110740"/>
                <a:ext cx="1219200" cy="20574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Convective</a:t>
                </a:r>
                <a:r>
                  <a:rPr lang="en-US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Zone</a:t>
                </a:r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Box 25">
                <a:extLst>
                  <a:ext uri="{FF2B5EF4-FFF2-40B4-BE49-F238E27FC236}">
                    <a16:creationId xmlns:a16="http://schemas.microsoft.com/office/drawing/2014/main" id="{B39DD19F-5536-4C94-944D-C83BC1732E18}"/>
                  </a:ext>
                </a:extLst>
              </p:cNvPr>
              <p:cNvSpPr txBox="1"/>
              <p:nvPr/>
            </p:nvSpPr>
            <p:spPr>
              <a:xfrm>
                <a:off x="426720" y="2689860"/>
                <a:ext cx="1082040" cy="23622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Radiative</a:t>
                </a:r>
                <a:r>
                  <a:rPr lang="en-US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Zone</a:t>
                </a:r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Picture 2" descr="A picture containing sky, outdoor, building, industry&#10;&#10;Description automatically generated">
            <a:extLst>
              <a:ext uri="{FF2B5EF4-FFF2-40B4-BE49-F238E27FC236}">
                <a16:creationId xmlns:a16="http://schemas.microsoft.com/office/drawing/2014/main" id="{6DD03BDF-D0F7-F186-835B-2578398F6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9" y="2114019"/>
            <a:ext cx="272034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595819-3A7D-7B8C-7CEC-F9254B4C0D5B}"/>
              </a:ext>
            </a:extLst>
          </p:cNvPr>
          <p:cNvSpPr txBox="1"/>
          <p:nvPr/>
        </p:nvSpPr>
        <p:spPr>
          <a:xfrm>
            <a:off x="10008909" y="5721317"/>
            <a:ext cx="2302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Fired heaters | esteem projects—The fired heater company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. (n.d.). Esteem Projects Pvt. Ltd. Retrieved May 7, 2023, from https://www.esteemprojects.com/fired-heaters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C4EB032-2DC7-0FA7-AF78-AAED2B05F55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725012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A2CF1D-0CC8-3406-87A2-115AF8B639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SzPct val="100000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 Design minimizing utility utilization</a:t>
                </a:r>
              </a:p>
              <a:p>
                <a:pPr>
                  <a:buSzPct val="100000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Heat Exchangers:</a:t>
                </a:r>
              </a:p>
              <a:p>
                <a:pPr lvl="1">
                  <a:buSzPct val="100000"/>
                </a:pPr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Screw Pump Heater: 15 MMBTU/</a:t>
                </a:r>
                <a:r>
                  <a:rPr lang="en-US" sz="18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SzPct val="100000"/>
                </a:pPr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Condenser: 72.9 MMBTU/</a:t>
                </a:r>
                <a:r>
                  <a:rPr lang="en-US" sz="18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SzPct val="100000"/>
                </a:pPr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Bottoms Cooler: 41.1 MMBTU/</a:t>
                </a:r>
                <a:r>
                  <a:rPr lang="en-US" sz="18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SzPct val="100000"/>
                </a:pPr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Wax Cooler: 13.8 MMBTU/</a:t>
                </a:r>
                <a:r>
                  <a:rPr lang="en-US" sz="180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</a:t>
                </a:r>
                <a:endParaRPr 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SzPct val="100000"/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Fired heater boiler &amp; condenser not considered</a:t>
                </a:r>
              </a:p>
              <a:p>
                <a:pPr>
                  <a:buSzPct val="100000"/>
                </a:pPr>
                <a:r>
                  <a:rPr lang="en-US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Pinch temp. difference set at ΔT=20°F</a:t>
                </a: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=1.86 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MMBTU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hr</m:t>
                    </m:r>
                  </m:oMath>
                </a14:m>
                <a:endParaRPr 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=41.2 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MMBTU</m:t>
                    </m:r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hr</m:t>
                    </m:r>
                  </m:oMath>
                </a14:m>
                <a:endParaRPr lang="en-US" sz="3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SzPct val="100000"/>
                </a:pPr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water cooling for bottoms cooler</a:t>
                </a:r>
              </a:p>
              <a:p>
                <a:pPr marL="0" indent="0">
                  <a:buSzPct val="100000"/>
                  <a:buNone/>
                </a:pPr>
                <a:endParaRPr lang="en-US" sz="3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A2CF1D-0CC8-3406-87A2-115AF8B63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2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Pinch Technology/Heat Exchanger Network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F728EA-DD47-C872-EC8E-BA1EDE37E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375570"/>
              </p:ext>
            </p:extLst>
          </p:nvPr>
        </p:nvGraphicFramePr>
        <p:xfrm>
          <a:off x="7043955" y="847727"/>
          <a:ext cx="4861217" cy="3910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9B61336-ED2D-3510-115B-6282823021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Heat load of screw-pump can be mostly met by wax &amp; bottoms cooler recovery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61AAB06-0FD7-43CA-B8A7-F9C343580D2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2759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EC6496-C640-057B-B140-5C259701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Given their operating temperatures and low risk of corrosion, most process units will be constructed out of Carbon Steel (CS)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several exceptions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 fired heater boiler can get up to 1760°F and contains oxygen; therefore, it will be made from SS-309</a:t>
            </a:r>
          </a:p>
          <a:p>
            <a:pPr lvl="2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SS-309 is oxidation resistant up to its maximum temperature</a:t>
            </a:r>
          </a:p>
          <a:p>
            <a:pPr lvl="2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Outlet piping will also be made of SS-309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Reactor will be made of SS-309 as well, since it could reach a similar temperature during start up</a:t>
            </a:r>
          </a:p>
          <a:p>
            <a:pPr lvl="2"/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Inlet steam at 1650 °F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 column feed is at 930°F; therefore, it will be made of SS-304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F072C-DCEE-9D5A-6330-B6F5ED0E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Materials of Construction (MOC)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7E944-EA53-1A7B-20C8-CFD17A2BBF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Boiler and Reactor Constructed out of SS-309</a:t>
            </a:r>
          </a:p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Column Constructed out of SS-304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35CF1C-1ADA-E0DE-3FFA-883B46CD4C6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5782523"/>
              </p:ext>
            </p:extLst>
          </p:nvPr>
        </p:nvGraphicFramePr>
        <p:xfrm>
          <a:off x="3679522" y="3344165"/>
          <a:ext cx="4832955" cy="1832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985">
                  <a:extLst>
                    <a:ext uri="{9D8B030D-6E8A-4147-A177-3AD203B41FA5}">
                      <a16:colId xmlns:a16="http://schemas.microsoft.com/office/drawing/2014/main" val="2515763047"/>
                    </a:ext>
                  </a:extLst>
                </a:gridCol>
                <a:gridCol w="1610985">
                  <a:extLst>
                    <a:ext uri="{9D8B030D-6E8A-4147-A177-3AD203B41FA5}">
                      <a16:colId xmlns:a16="http://schemas.microsoft.com/office/drawing/2014/main" val="3234594389"/>
                    </a:ext>
                  </a:extLst>
                </a:gridCol>
                <a:gridCol w="1610985">
                  <a:extLst>
                    <a:ext uri="{9D8B030D-6E8A-4147-A177-3AD203B41FA5}">
                      <a16:colId xmlns:a16="http://schemas.microsoft.com/office/drawing/2014/main" val="3749029164"/>
                    </a:ext>
                  </a:extLst>
                </a:gridCol>
              </a:tblGrid>
              <a:tr h="61342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Upper Operating Temperature (°F)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Approximate Relative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076130"/>
                  </a:ext>
                </a:extLst>
              </a:tr>
              <a:tr h="24700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897140"/>
                  </a:ext>
                </a:extLst>
              </a:tr>
              <a:tr h="24700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SS-304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524779"/>
                  </a:ext>
                </a:extLst>
              </a:tr>
              <a:tr h="24700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SS-316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62363"/>
                  </a:ext>
                </a:extLst>
              </a:tr>
              <a:tr h="24700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SS-309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5564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71F4D8-5C66-99A7-5125-86A888128626}"/>
              </a:ext>
            </a:extLst>
          </p:cNvPr>
          <p:cNvSpPr txBox="1"/>
          <p:nvPr/>
        </p:nvSpPr>
        <p:spPr>
          <a:xfrm>
            <a:off x="10109682" y="3344165"/>
            <a:ext cx="2161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Alloy 309/309s heat resistant stainless steel plate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. (n.d.). Sandmeyer Steel. Retrieved April 10, 2023, from https://www.sandmeyersteel.com/309-309S.html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233F1-02C4-7AD1-511E-EDBC672E6A04}"/>
              </a:ext>
            </a:extLst>
          </p:cNvPr>
          <p:cNvSpPr txBox="1"/>
          <p:nvPr/>
        </p:nvSpPr>
        <p:spPr>
          <a:xfrm>
            <a:off x="10109682" y="4052051"/>
            <a:ext cx="2136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ASM International. (1998). Metals Handbook: Desk Edition, 2nd Edition. ASM International. Page 351.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2CE7E0-17EC-BEEE-D3DA-2B45FAE7C1C6}"/>
              </a:ext>
            </a:extLst>
          </p:cNvPr>
          <p:cNvSpPr txBox="1"/>
          <p:nvPr/>
        </p:nvSpPr>
        <p:spPr>
          <a:xfrm>
            <a:off x="10109683" y="2759390"/>
            <a:ext cx="1909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Metal costs—Roy mech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. (n.d.). Retrieved April 10, 2023, from https://roymech.org/Useful_Tables/Matter/Costs.html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1FDD235-893C-74DF-9D9F-27848FD1D960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FCBF7-F898-8BBB-38E5-58D6C5A2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82B41CA-0BE4-B79B-139E-F5D68D1F1FDC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90651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1">
            <a:extLst>
              <a:ext uri="{FF2B5EF4-FFF2-40B4-BE49-F238E27FC236}">
                <a16:creationId xmlns:a16="http://schemas.microsoft.com/office/drawing/2014/main" id="{BF30C79E-8918-7334-4399-1CD3F188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6" y="6397625"/>
            <a:ext cx="9001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3">
            <a:extLst>
              <a:ext uri="{FF2B5EF4-FFF2-40B4-BE49-F238E27FC236}">
                <a16:creationId xmlns:a16="http://schemas.microsoft.com/office/drawing/2014/main" id="{816ACB41-67BF-16FE-3E48-58758D12C528}"/>
              </a:ext>
            </a:extLst>
          </p:cNvPr>
          <p:cNvSpPr>
            <a:spLocks/>
          </p:cNvSpPr>
          <p:nvPr/>
        </p:nvSpPr>
        <p:spPr bwMode="auto">
          <a:xfrm>
            <a:off x="6419850" y="1239360"/>
            <a:ext cx="36972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119063" indent="-119063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marL="118745" indent="-118745" eaLnBrk="1" hangingPunct="1">
              <a:buFont typeface="Arial" panose="020B0604020202020204" pitchFamily="34" charset="0"/>
              <a:buChar char="•"/>
            </a:pPr>
            <a:endParaRPr lang="en-US" altLang="en-US" sz="1800" b="1">
              <a:solidFill>
                <a:schemeClr val="tx1"/>
              </a:solidFill>
              <a:latin typeface="Arial"/>
              <a:ea typeface="ヒラギノ角ゴ ProN W3"/>
              <a:cs typeface="Arial"/>
            </a:endParaRPr>
          </a:p>
        </p:txBody>
      </p:sp>
      <p:sp>
        <p:nvSpPr>
          <p:cNvPr id="18438" name="Rectangle 4">
            <a:extLst>
              <a:ext uri="{FF2B5EF4-FFF2-40B4-BE49-F238E27FC236}">
                <a16:creationId xmlns:a16="http://schemas.microsoft.com/office/drawing/2014/main" id="{7E731917-831B-5909-4E63-C82991065CCE}"/>
              </a:ext>
            </a:extLst>
          </p:cNvPr>
          <p:cNvSpPr>
            <a:spLocks/>
          </p:cNvSpPr>
          <p:nvPr/>
        </p:nvSpPr>
        <p:spPr bwMode="auto">
          <a:xfrm>
            <a:off x="7391401" y="6276975"/>
            <a:ext cx="28035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endParaRPr lang="en-US" altLang="en-US" sz="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8439" name="Line 5">
            <a:extLst>
              <a:ext uri="{FF2B5EF4-FFF2-40B4-BE49-F238E27FC236}">
                <a16:creationId xmlns:a16="http://schemas.microsoft.com/office/drawing/2014/main" id="{0BE9D8BD-5EAE-A912-923E-2870AFA6F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400799"/>
            <a:ext cx="12192000" cy="251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8440" name="Rectangle 6">
            <a:extLst>
              <a:ext uri="{FF2B5EF4-FFF2-40B4-BE49-F238E27FC236}">
                <a16:creationId xmlns:a16="http://schemas.microsoft.com/office/drawing/2014/main" id="{62DBDFA3-9091-8FF8-93D8-56179EA28D2C}"/>
              </a:ext>
            </a:extLst>
          </p:cNvPr>
          <p:cNvSpPr>
            <a:spLocks/>
          </p:cNvSpPr>
          <p:nvPr/>
        </p:nvSpPr>
        <p:spPr bwMode="auto">
          <a:xfrm>
            <a:off x="7729539" y="6019800"/>
            <a:ext cx="29749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 </a:t>
            </a:r>
          </a:p>
        </p:txBody>
      </p:sp>
      <p:sp>
        <p:nvSpPr>
          <p:cNvPr id="18441" name="Line 5">
            <a:extLst>
              <a:ext uri="{FF2B5EF4-FFF2-40B4-BE49-F238E27FC236}">
                <a16:creationId xmlns:a16="http://schemas.microsoft.com/office/drawing/2014/main" id="{361D8A92-C135-4312-4C18-2ABF6F41D6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71513"/>
            <a:ext cx="1219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8443" name="Rectangle 6">
            <a:extLst>
              <a:ext uri="{FF2B5EF4-FFF2-40B4-BE49-F238E27FC236}">
                <a16:creationId xmlns:a16="http://schemas.microsoft.com/office/drawing/2014/main" id="{B357B161-F5F0-8223-19A6-17FFDC5AB965}"/>
              </a:ext>
            </a:extLst>
          </p:cNvPr>
          <p:cNvSpPr>
            <a:spLocks/>
          </p:cNvSpPr>
          <p:nvPr/>
        </p:nvSpPr>
        <p:spPr bwMode="auto">
          <a:xfrm>
            <a:off x="2667001" y="6429375"/>
            <a:ext cx="9636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18444" name="Rectangle 6">
            <a:extLst>
              <a:ext uri="{FF2B5EF4-FFF2-40B4-BE49-F238E27FC236}">
                <a16:creationId xmlns:a16="http://schemas.microsoft.com/office/drawing/2014/main" id="{E51CED3F-DB18-E3EF-B230-0857DEC6FEBE}"/>
              </a:ext>
            </a:extLst>
          </p:cNvPr>
          <p:cNvSpPr>
            <a:spLocks/>
          </p:cNvSpPr>
          <p:nvPr/>
        </p:nvSpPr>
        <p:spPr bwMode="auto">
          <a:xfrm>
            <a:off x="5292726" y="6429375"/>
            <a:ext cx="9636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Waste Plastic Recycling Plant Design</a:t>
            </a:r>
          </a:p>
        </p:txBody>
      </p:sp>
      <p:sp>
        <p:nvSpPr>
          <p:cNvPr id="18447" name="Rectangle 2">
            <a:extLst>
              <a:ext uri="{FF2B5EF4-FFF2-40B4-BE49-F238E27FC236}">
                <a16:creationId xmlns:a16="http://schemas.microsoft.com/office/drawing/2014/main" id="{1F051894-EC85-9442-9C5C-E9974F92FE22}"/>
              </a:ext>
            </a:extLst>
          </p:cNvPr>
          <p:cNvSpPr>
            <a:spLocks/>
          </p:cNvSpPr>
          <p:nvPr/>
        </p:nvSpPr>
        <p:spPr bwMode="auto">
          <a:xfrm>
            <a:off x="4579283" y="306909"/>
            <a:ext cx="2779543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Overview &amp; Agenda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C3320DC-D493-F5DC-9E7B-86FF85FF1BE2}"/>
              </a:ext>
            </a:extLst>
          </p:cNvPr>
          <p:cNvSpPr>
            <a:spLocks/>
          </p:cNvSpPr>
          <p:nvPr/>
        </p:nvSpPr>
        <p:spPr bwMode="auto">
          <a:xfrm>
            <a:off x="2096840" y="1036120"/>
            <a:ext cx="36972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119063" indent="-119063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Our Team: The ASPEN Plus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en-US" sz="1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" panose="020B0604020202020204" pitchFamily="34" charset="0"/>
            </a:endParaRP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Our Project: Design of a waste plastics recycling plant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en-US" sz="1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" panose="020B0604020202020204" pitchFamily="34" charset="0"/>
            </a:endParaRP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Today’s Goal: Provide summary of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7C3E8-1F88-815B-F639-1533962F1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9577"/>
            <a:ext cx="3943350" cy="2580078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248BD81-849D-5A6D-D8FD-DBAF9CADE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30" y="3633743"/>
            <a:ext cx="2599290" cy="2599290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043DE4A5-D62A-FE66-B255-CF37A2AD8873}"/>
              </a:ext>
            </a:extLst>
          </p:cNvPr>
          <p:cNvSpPr>
            <a:spLocks/>
          </p:cNvSpPr>
          <p:nvPr/>
        </p:nvSpPr>
        <p:spPr bwMode="auto">
          <a:xfrm>
            <a:off x="1292483" y="6435411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24C6A3-566E-FCE8-FF50-258CDB833688}"/>
              </a:ext>
            </a:extLst>
          </p:cNvPr>
          <p:cNvSpPr>
            <a:spLocks/>
          </p:cNvSpPr>
          <p:nvPr/>
        </p:nvSpPr>
        <p:spPr bwMode="auto">
          <a:xfrm>
            <a:off x="6256339" y="979760"/>
            <a:ext cx="369728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119063" indent="-119063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Background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Assumptions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PFD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Equipment Design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Engineering Considerations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Plant Layout, ISBL, OSBL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Process Control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Market Analysis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en-US" sz="17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 panose="020B0604020202020204" pitchFamily="34" charset="0"/>
              </a:rPr>
              <a:t>Economic Analysis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endParaRPr lang="en-US" altLang="en-US" sz="17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" panose="020B0604020202020204" pitchFamily="34" charset="0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4AEBF25-F8A8-4050-B7CD-81F1E679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z="8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sz="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DCE7F79-6988-F7D2-5691-6F02A1520A8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437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2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5" y="821531"/>
            <a:ext cx="4047242" cy="54864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N=3 was determined to be the ideal tray count due to low capital costs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Increased stage count does not change the purity or flow rate of bottoms product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Likely due to already very high separation factor between wax and all other components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the reflux ratio on capital cost and revenue was investigated 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product value assumes no downtime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Assume $0.971/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for wax, $0.22/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for liquid hydrocarbon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Utility cost similar regardless of reflux ratio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“Tray dried up” error appeared for reflux ratios above 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Aspen Analysis of Column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BFD56BE-01DE-94DC-2677-95AF03251C6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60179502"/>
              </p:ext>
            </p:extLst>
          </p:nvPr>
        </p:nvGraphicFramePr>
        <p:xfrm>
          <a:off x="4506012" y="1675209"/>
          <a:ext cx="750687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11">
                  <a:extLst>
                    <a:ext uri="{9D8B030D-6E8A-4147-A177-3AD203B41FA5}">
                      <a16:colId xmlns:a16="http://schemas.microsoft.com/office/drawing/2014/main" val="1150547979"/>
                    </a:ext>
                  </a:extLst>
                </a:gridCol>
                <a:gridCol w="1072411">
                  <a:extLst>
                    <a:ext uri="{9D8B030D-6E8A-4147-A177-3AD203B41FA5}">
                      <a16:colId xmlns:a16="http://schemas.microsoft.com/office/drawing/2014/main" val="208006040"/>
                    </a:ext>
                  </a:extLst>
                </a:gridCol>
                <a:gridCol w="1072411">
                  <a:extLst>
                    <a:ext uri="{9D8B030D-6E8A-4147-A177-3AD203B41FA5}">
                      <a16:colId xmlns:a16="http://schemas.microsoft.com/office/drawing/2014/main" val="3759048936"/>
                    </a:ext>
                  </a:extLst>
                </a:gridCol>
                <a:gridCol w="1072411">
                  <a:extLst>
                    <a:ext uri="{9D8B030D-6E8A-4147-A177-3AD203B41FA5}">
                      <a16:colId xmlns:a16="http://schemas.microsoft.com/office/drawing/2014/main" val="3962160961"/>
                    </a:ext>
                  </a:extLst>
                </a:gridCol>
                <a:gridCol w="1072411">
                  <a:extLst>
                    <a:ext uri="{9D8B030D-6E8A-4147-A177-3AD203B41FA5}">
                      <a16:colId xmlns:a16="http://schemas.microsoft.com/office/drawing/2014/main" val="3635735106"/>
                    </a:ext>
                  </a:extLst>
                </a:gridCol>
                <a:gridCol w="1072411">
                  <a:extLst>
                    <a:ext uri="{9D8B030D-6E8A-4147-A177-3AD203B41FA5}">
                      <a16:colId xmlns:a16="http://schemas.microsoft.com/office/drawing/2014/main" val="377220558"/>
                    </a:ext>
                  </a:extLst>
                </a:gridCol>
                <a:gridCol w="1072411">
                  <a:extLst>
                    <a:ext uri="{9D8B030D-6E8A-4147-A177-3AD203B41FA5}">
                      <a16:colId xmlns:a16="http://schemas.microsoft.com/office/drawing/2014/main" val="3942550856"/>
                    </a:ext>
                  </a:extLst>
                </a:gridCol>
              </a:tblGrid>
              <a:tr h="4929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Ratio (mol/mol)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Equipment Cost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Installed Cost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Bottoms Purity (</a:t>
                      </a:r>
                      <a:r>
                        <a:rPr lang="en-US" sz="12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Bottoms Flow Rate (tons/</a:t>
                      </a:r>
                      <a:r>
                        <a:rPr lang="en-US" sz="12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Liquid Hydrocarbon Flow Rate (tons/</a:t>
                      </a:r>
                      <a:r>
                        <a:rPr lang="en-US" sz="12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Additional Product Value ($M/</a:t>
                      </a:r>
                      <a:r>
                        <a:rPr lang="en-US" sz="12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787795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596,700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1,787,800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292,740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699576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623,900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1,817,700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172994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623,800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1,817,600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663746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608,800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1,825,400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11042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1,827,800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746836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651,400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1,912,700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294,000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647491"/>
                  </a:ext>
                </a:extLst>
              </a:tr>
              <a:tr h="19301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644,300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1,913,400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294,500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336270"/>
                  </a:ext>
                </a:extLst>
              </a:tr>
            </a:tbl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Reflux Ratio of 2 gives ~$1M/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additional product value compared to original case without decreasing wax product purity and only ~$50K increase in capital cost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48B94-27B3-E73A-1F4F-58EEDD7D70BD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90431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FB19652-756C-8A42-EFF8-06F796083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66636"/>
              </p:ext>
            </p:extLst>
          </p:nvPr>
        </p:nvGraphicFramePr>
        <p:xfrm>
          <a:off x="3935441" y="757831"/>
          <a:ext cx="5943600" cy="512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484857291"/>
                    </a:ext>
                  </a:extLst>
                </a:gridCol>
                <a:gridCol w="1917065">
                  <a:extLst>
                    <a:ext uri="{9D8B030D-6E8A-4147-A177-3AD203B41FA5}">
                      <a16:colId xmlns:a16="http://schemas.microsoft.com/office/drawing/2014/main" val="170191269"/>
                    </a:ext>
                  </a:extLst>
                </a:gridCol>
                <a:gridCol w="1797685">
                  <a:extLst>
                    <a:ext uri="{9D8B030D-6E8A-4147-A177-3AD203B41FA5}">
                      <a16:colId xmlns:a16="http://schemas.microsoft.com/office/drawing/2014/main" val="14204111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Equipment Cost ($)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Installed Cost ($)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033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Grinder**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30905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Auger Conveyer*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48,900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00483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Conveyer Motor*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4,800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69687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Starfeeder**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79711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Screw Pump Heater**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75994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Pyrolysis Reactor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2,830,000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3,550,000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8898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Fractionation Column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448,000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1,380,000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715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Drum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41,600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155,000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902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Boiler (2)*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4,950,000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19,800,000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34286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Condenser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69,600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6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Bottoms Cooler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60,600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29701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Wax Product Cooler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27,600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0397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Reflux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13,920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99,500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19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Pumparound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21,750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5756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 Water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16,820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7218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Liquid Hydrocarbon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13,050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84,40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5548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Wax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19,140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767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Makeup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12,470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7568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Recycle Pump (2)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12,470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83,800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21693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Flare**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1064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De-oiler (2)**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152,000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608,000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1484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Reverse Osmosis Unit (2)**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862054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A5CA9BB-1C24-DE43-433E-0CDA516E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Aspen Equipment Cost Estimations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9AAE21-0C89-98CA-61DC-CCFF933B39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4418BF5-A690-4B54-8EDA-C0E400EA0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41" y="5884631"/>
            <a:ext cx="398671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*Costs determined based on the FACT Method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**Costs determined based on commercially available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75DE-E9A9-EC26-78CD-10922F9D8FFB}"/>
              </a:ext>
            </a:extLst>
          </p:cNvPr>
          <p:cNvSpPr txBox="1"/>
          <p:nvPr/>
        </p:nvSpPr>
        <p:spPr>
          <a:xfrm>
            <a:off x="424206" y="952107"/>
            <a:ext cx="3346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Aspen Process Economic Analyzer Used to estimate equipment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For those units which did not exist in Aspen Plus, the FACT Method was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Boiler, Conveyer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neither could be used, costs were estimated based on commercially available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Starfeeder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Screw pump heater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Aspen Estimates are in 2013 dollars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CEPCI Index of 1.45 used to adjust for inflation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18C6858F-4C57-9A90-BE99-529DE5E3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C0E64DF-0F92-827B-DE64-CD6CA41619E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2893CDA-8BC3-ECF7-CD1F-B4E311305EA3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280529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Final Plant Layout (ISBL)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66E49-F336-47B2-7DD2-C319E953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" y="700589"/>
            <a:ext cx="8518522" cy="567833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CBAE0522-409D-B5A7-B463-498E96CBB2C6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3B6CCF0-766D-63DD-22AA-813E867F6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012387"/>
              </p:ext>
            </p:extLst>
          </p:nvPr>
        </p:nvGraphicFramePr>
        <p:xfrm>
          <a:off x="8851695" y="1353998"/>
          <a:ext cx="2501900" cy="4150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219010309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50821608"/>
                    </a:ext>
                  </a:extLst>
                </a:gridCol>
              </a:tblGrid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Unit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011845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RX-001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Pyrolysis Reactor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8648435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P-001A/B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Screw Pump Heater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003820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P-002A/B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Pump Around Pump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3738070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P-003A/B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Reflux Pump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62665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P-004A/B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Liquid Hydrocarbon Pump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858340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P-005A/B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Column Water Pump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4674698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P-006A/B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Wax pump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9168681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Bottoms Cooler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8675158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E-002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Condenser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6190773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E-003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Wax Cooler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2896649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Grinder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997003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Starfeeder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8342820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Fractionation Column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5768216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V-002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Reflux Drum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9330674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V-003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Boiler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5041416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TK-008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Deoiler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756642"/>
                  </a:ext>
                </a:extLst>
              </a:tr>
              <a:tr h="229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TK-009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Reverse Osmosis Unit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011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96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967FC0-BDEA-81EA-7F5B-F7AD91F8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Adequate Spacing for Safety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Examples: 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Column to Reactor requires enough space for personnel and maintenance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Storage tanks must be 100 ft away from column, reactor and truck loading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Arranged linearly with the earliest steps of the process being left most and the later steps being on the right.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Easier to isolate problems and troubleshoot problems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All piping will go through the pipe rack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Clears floor space and potential tripping hazards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Allows for quick maintenance 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Promotes organization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Placed next to raw PE loading and Storage tanks for short transportation times. 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8B723-3A52-4694-70A7-C950A5FD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ISBL Considerations</a:t>
            </a: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F9D80C5-BE05-DB3A-FFD1-20342FF7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1803FA-60C3-6E34-5B74-BA4B61E32C14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3D2F86-C86D-9676-F340-728718F3785F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278351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10852053" cy="44505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Chosen l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ocation is on the east bank of the Houston Ship Channel, on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Evergreen Rd, Baytown, TX 77523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Coordinates: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29°42'36.4"N 94°58'11.5"W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Up to about 0.5 mi</a:t>
            </a:r>
            <a:r>
              <a:rPr lang="en-US" sz="1800" baseline="30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(320 acres) of open area could be available in this plot of land. </a:t>
            </a:r>
          </a:p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cost of land around the Houston Ship channel is typically around $100-130K/acre or greater.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Plant Layout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Ultimately, only around 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  <a:t>13.5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acres were used in the plot plan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82E27A-E1C7-8A20-7C3F-ADB2DAA2D94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A5767-349A-2478-4753-D92CD5C5A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148" b="7407"/>
          <a:stretch>
            <a:fillRect/>
          </a:stretch>
        </p:blipFill>
        <p:spPr>
          <a:xfrm>
            <a:off x="4020649" y="821530"/>
            <a:ext cx="4150702" cy="2607159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C73D5ADF-4F52-B20A-5B66-65FF2EC3DD51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63262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Final Plant Layout (OSBL)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EC097-230A-67AB-BDAE-E3F1D9F1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12" y="691738"/>
            <a:ext cx="8113776" cy="5474524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CA6A458D-D58B-42A5-A19F-0B4CCF64A2F4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88308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5F4CA-ED76-5F5F-C675-BBEAE2737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Components include...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 Storage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Fire Station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Personnel Related Buildings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Offices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Cafeteria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Power/Utility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Storage Tanks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Product Loading 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7A273B-2765-8647-0059-A01F50C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OSBL Breakdown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3DB612E-936A-2BDF-AA72-485C7A7188B9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36319C5-A7B3-EDF5-48EE-2D0CE511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97B1BF-B897-D437-BA3C-04A29BDEBF4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0166C-CC32-F8BA-1557-008FE7704E1D}"/>
              </a:ext>
            </a:extLst>
          </p:cNvPr>
          <p:cNvSpPr txBox="1"/>
          <p:nvPr/>
        </p:nvSpPr>
        <p:spPr>
          <a:xfrm>
            <a:off x="8332838" y="1855838"/>
            <a:ext cx="2077064" cy="12167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BB2E539E-83AC-D3E8-FC89-65772AB4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94" y="1228602"/>
            <a:ext cx="5066070" cy="4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52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SzPct val="100000"/>
            </a:pPr>
            <a:r>
              <a:rPr lang="en-US">
                <a:latin typeface="Times New Roman"/>
                <a:cs typeface="Times New Roman"/>
              </a:rPr>
              <a:t>Daily or weekly usage rates</a:t>
            </a:r>
          </a:p>
          <a:p>
            <a:pPr lvl="1">
              <a:buSzPct val="100000"/>
            </a:pPr>
            <a:r>
              <a:rPr lang="en-US">
                <a:latin typeface="Times New Roman"/>
                <a:cs typeface="Times New Roman"/>
              </a:rPr>
              <a:t>Polyethylene: 11.5 million </a:t>
            </a:r>
            <a:r>
              <a:rPr lang="en-US" err="1">
                <a:latin typeface="Times New Roman"/>
                <a:cs typeface="Times New Roman"/>
              </a:rPr>
              <a:t>lbs</a:t>
            </a:r>
            <a:r>
              <a:rPr lang="en-US">
                <a:latin typeface="Times New Roman"/>
                <a:cs typeface="Times New Roman"/>
              </a:rPr>
              <a:t>/week; 1.65 million </a:t>
            </a:r>
            <a:r>
              <a:rPr lang="en-US" err="1">
                <a:latin typeface="Times New Roman"/>
                <a:cs typeface="Times New Roman"/>
              </a:rPr>
              <a:t>lbs</a:t>
            </a:r>
            <a:r>
              <a:rPr lang="en-US">
                <a:latin typeface="Times New Roman"/>
                <a:cs typeface="Times New Roman"/>
              </a:rPr>
              <a:t>/day</a:t>
            </a:r>
          </a:p>
          <a:p>
            <a:pPr>
              <a:buSzPct val="100000"/>
            </a:pPr>
            <a:r>
              <a:rPr lang="en-US">
                <a:latin typeface="Times New Roman"/>
                <a:cs typeface="Times New Roman"/>
              </a:rPr>
              <a:t>Storage unit size</a:t>
            </a:r>
          </a:p>
          <a:p>
            <a:pPr lvl="1">
              <a:buSzPct val="100000"/>
            </a:pPr>
            <a:r>
              <a:rPr lang="en-US">
                <a:latin typeface="Times New Roman"/>
                <a:cs typeface="Times New Roman"/>
              </a:rPr>
              <a:t>Polyethylene: Warehouse storage (0.35 acres with a height of 30ft)</a:t>
            </a:r>
          </a:p>
          <a:p>
            <a:pPr lvl="2">
              <a:buSzPct val="100000"/>
            </a:pPr>
            <a:r>
              <a:rPr lang="en-US">
                <a:latin typeface="Times New Roman"/>
                <a:cs typeface="Times New Roman"/>
              </a:rPr>
              <a:t>10 days' worth of HDPE feed will be stored (265,000 ft</a:t>
            </a:r>
            <a:r>
              <a:rPr lang="en-US" baseline="30000">
                <a:latin typeface="Times New Roman"/>
                <a:cs typeface="Times New Roman"/>
              </a:rPr>
              <a:t>3</a:t>
            </a:r>
            <a:r>
              <a:rPr lang="en-US">
                <a:latin typeface="Times New Roman"/>
                <a:cs typeface="Times New Roman"/>
              </a:rPr>
              <a:t>)</a:t>
            </a:r>
          </a:p>
          <a:p>
            <a:pPr>
              <a:buSzPct val="100000"/>
            </a:pPr>
            <a:r>
              <a:rPr lang="en-US">
                <a:latin typeface="Times New Roman"/>
                <a:cs typeface="Times New Roman"/>
              </a:rPr>
              <a:t>Re-order quantities </a:t>
            </a:r>
          </a:p>
          <a:p>
            <a:pPr>
              <a:buSzPct val="100000"/>
            </a:pPr>
            <a:r>
              <a:rPr lang="en-US">
                <a:latin typeface="Times New Roman"/>
                <a:cs typeface="Times New Roman"/>
              </a:rPr>
              <a:t>Shipments of HDPE range between 20,000 and 40,000 </a:t>
            </a:r>
            <a:r>
              <a:rPr lang="en-US" err="1">
                <a:latin typeface="Times New Roman"/>
                <a:cs typeface="Times New Roman"/>
              </a:rPr>
              <a:t>lbs</a:t>
            </a:r>
            <a:r>
              <a:rPr lang="en-US">
                <a:latin typeface="Times New Roman"/>
                <a:cs typeface="Times New Roman"/>
              </a:rPr>
              <a:t>, equivalent to approximately 60 trucks per day</a:t>
            </a:r>
          </a:p>
          <a:p>
            <a:pPr>
              <a:buSzPct val="100000"/>
            </a:pPr>
            <a:r>
              <a:rPr lang="en-US">
                <a:latin typeface="Times New Roman"/>
                <a:cs typeface="Times New Roman"/>
              </a:rPr>
              <a:t>Location and storage conditions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100000"/>
            </a:pPr>
            <a:r>
              <a:rPr lang="en-US">
                <a:latin typeface="Times New Roman"/>
                <a:cs typeface="Times New Roman"/>
              </a:rPr>
              <a:t>Since our PE will be fed through an airlock star-feeder to remove moisture and air, there is no need to control the humidity in the storage environment.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Raw Materials &amp; Intermediates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432DCD-53FF-40BD-48DB-E2764F219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t="1489" r="3639" b="44078"/>
          <a:stretch/>
        </p:blipFill>
        <p:spPr>
          <a:xfrm>
            <a:off x="8456149" y="781049"/>
            <a:ext cx="3563030" cy="1623803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E7916BD-3E77-3291-B0C2-CC89442F3E23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4005436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2B9A079-0D39-7C8C-127C-858765098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42567"/>
              </p:ext>
            </p:extLst>
          </p:nvPr>
        </p:nvGraphicFramePr>
        <p:xfrm>
          <a:off x="609600" y="2611387"/>
          <a:ext cx="109727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302">
                  <a:extLst>
                    <a:ext uri="{9D8B030D-6E8A-4147-A177-3AD203B41FA5}">
                      <a16:colId xmlns:a16="http://schemas.microsoft.com/office/drawing/2014/main" val="2761236356"/>
                    </a:ext>
                  </a:extLst>
                </a:gridCol>
                <a:gridCol w="2428863">
                  <a:extLst>
                    <a:ext uri="{9D8B030D-6E8A-4147-A177-3AD203B41FA5}">
                      <a16:colId xmlns:a16="http://schemas.microsoft.com/office/drawing/2014/main" val="4168473331"/>
                    </a:ext>
                  </a:extLst>
                </a:gridCol>
                <a:gridCol w="3198666">
                  <a:extLst>
                    <a:ext uri="{9D8B030D-6E8A-4147-A177-3AD203B41FA5}">
                      <a16:colId xmlns:a16="http://schemas.microsoft.com/office/drawing/2014/main" val="2234690397"/>
                    </a:ext>
                  </a:extLst>
                </a:gridCol>
                <a:gridCol w="2557967">
                  <a:extLst>
                    <a:ext uri="{9D8B030D-6E8A-4147-A177-3AD203B41FA5}">
                      <a16:colId xmlns:a16="http://schemas.microsoft.com/office/drawing/2014/main" val="39103999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Utility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Demand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Yearly Cost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696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Municipal 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$0.0215/gal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121,000 tons/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$699,000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25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Electricity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$0.14/kWh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 kW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$309,000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9719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Steam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270,000 tons/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936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Gas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$0.07/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lbm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($2.5/100scf)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10,400 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lbm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(45,500 tons/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$5,270,000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29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Gas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$0.47/m</a:t>
                      </a:r>
                      <a:r>
                        <a:rPr lang="en-US" sz="14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295,000 m</a:t>
                      </a:r>
                      <a:r>
                        <a:rPr lang="en-US" sz="1400" baseline="30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$139,000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74117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0C3BC2F-13C9-CD48-A535-764A018E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OSBL Electrical/Utility Breakdown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87CA4EB-BE43-BF12-AC84-A36AA252FD00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78B01A98-6678-1A2C-01DE-0A9A4749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BA5AA1-AD47-2166-A30B-6E8DF7EFF1F6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ABBF1-E13F-C1A9-EC51-7293BE25C4C5}"/>
              </a:ext>
            </a:extLst>
          </p:cNvPr>
          <p:cNvSpPr txBox="1"/>
          <p:nvPr/>
        </p:nvSpPr>
        <p:spPr>
          <a:xfrm>
            <a:off x="8805333" y="1137707"/>
            <a:ext cx="2360083" cy="772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4DDFE19F-AA5B-8D38-C66F-CB67FE4A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233" y="864305"/>
            <a:ext cx="2743200" cy="14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4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FC5692-6702-12C6-530A-F3750D0B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3 tanks each for the wax and liquid hydrocarbon products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tank will be heated with steam coils to maintain the wax as a liquid at 150°F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tank will also have fiberglass insulation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Nitrogen blanketing on wax tank to prevent oxidation or discoloration of product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F4E38-D022-43CA-7521-820521D1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Storage Tanks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3F5FA4-3C63-AB2D-0C33-3F7E8C8290FB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261190448"/>
              </p:ext>
            </p:extLst>
          </p:nvPr>
        </p:nvGraphicFramePr>
        <p:xfrm>
          <a:off x="2384196" y="2691299"/>
          <a:ext cx="742360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536">
                  <a:extLst>
                    <a:ext uri="{9D8B030D-6E8A-4147-A177-3AD203B41FA5}">
                      <a16:colId xmlns:a16="http://schemas.microsoft.com/office/drawing/2014/main" val="2639118720"/>
                    </a:ext>
                  </a:extLst>
                </a:gridCol>
                <a:gridCol w="2474536">
                  <a:extLst>
                    <a:ext uri="{9D8B030D-6E8A-4147-A177-3AD203B41FA5}">
                      <a16:colId xmlns:a16="http://schemas.microsoft.com/office/drawing/2014/main" val="1923199039"/>
                    </a:ext>
                  </a:extLst>
                </a:gridCol>
                <a:gridCol w="2474536">
                  <a:extLst>
                    <a:ext uri="{9D8B030D-6E8A-4147-A177-3AD203B41FA5}">
                      <a16:colId xmlns:a16="http://schemas.microsoft.com/office/drawing/2014/main" val="4201444414"/>
                    </a:ext>
                  </a:extLst>
                </a:gridCol>
              </a:tblGrid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Liquid Hydrocarbon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59905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Roof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Roof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43570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Blanketing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4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81256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Identical Tanks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06084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Capacity (gal)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61050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 (ft)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264489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Diameter (ft)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98477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Temperature (°F)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891550"/>
                  </a:ext>
                </a:extLst>
              </a:tr>
              <a:tr h="20286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of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70905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B22D5-81A0-BC0B-59B3-C571056013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CAAB12-F6DC-388A-BD17-B557BD1FF32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637C4163-959E-CFBC-2006-135FF2B9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C86234D-02D1-D26F-7505-99E2138FD968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94359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847727"/>
            <a:ext cx="10843967" cy="5486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Pyrolysis presents an opportunity to recover products from waste plastics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Possible products include wax, olefins, liquid hydrocarbons (e.g. benzene), and fuel gas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have designed a pyrolysis process with a feed rate of 300,000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HDPE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is the primary product due to its high profit margin ($0.97/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price) and simple separation from other products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Planned Location is Baytown, TX, on the east bank of the Houston ship channel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Total CAPEX has been estimated at $81.1M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Total OPEX has been estimated at $36.1M/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Question to address: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price that may be paid for waste HDPE to generate a 15% after tax DCFROR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Estimated at $0.59/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Current prices are around $0.35-0.45/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100000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A7DAC2-DA9E-D6A3-8D9C-5140505E4A2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476949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6BFA91-ADA6-4D98-0136-4749E375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Spill/Leak Prevention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5BF147C-9D30-DBF3-17CB-315F95F1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03769E6-1A32-CB68-B1FE-6D19D7D3A7AD}"/>
              </a:ext>
            </a:extLst>
          </p:cNvPr>
          <p:cNvSpPr txBox="1">
            <a:spLocks/>
          </p:cNvSpPr>
          <p:nvPr/>
        </p:nvSpPr>
        <p:spPr>
          <a:xfrm>
            <a:off x="609600" y="847727"/>
            <a:ext cx="10972800" cy="54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4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B33EF4F-ECCD-E7E8-367F-ED26A0622807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39FDEB-8EFF-B4EA-C927-13F9E78A7647}"/>
              </a:ext>
            </a:extLst>
          </p:cNvPr>
          <p:cNvGrpSpPr/>
          <p:nvPr/>
        </p:nvGrpSpPr>
        <p:grpSpPr>
          <a:xfrm>
            <a:off x="6752167" y="1513570"/>
            <a:ext cx="3848099" cy="4000191"/>
            <a:chOff x="1354667" y="1598237"/>
            <a:chExt cx="2810933" cy="3217025"/>
          </a:xfrm>
        </p:grpSpPr>
        <p:pic>
          <p:nvPicPr>
            <p:cNvPr id="4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ACB6BA96-2102-1D20-C5BA-7850C259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1598237"/>
              <a:ext cx="2743200" cy="32170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9DAFD2-02F3-99F7-C506-70E4F0D613ED}"/>
                </a:ext>
              </a:extLst>
            </p:cNvPr>
            <p:cNvSpPr/>
            <p:nvPr/>
          </p:nvSpPr>
          <p:spPr>
            <a:xfrm>
              <a:off x="1354667" y="2846916"/>
              <a:ext cx="2751666" cy="1016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259AE8-A495-D034-5497-0D9A02C3E76B}"/>
              </a:ext>
            </a:extLst>
          </p:cNvPr>
          <p:cNvSpPr txBox="1"/>
          <p:nvPr/>
        </p:nvSpPr>
        <p:spPr>
          <a:xfrm>
            <a:off x="402167" y="1375833"/>
            <a:ext cx="6095998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Times New Roman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Calibri" panose="020F0502020204030204"/>
              </a:rPr>
              <a:t>Spill prevention will consist of a </a:t>
            </a:r>
            <a:r>
              <a:rPr lang="en-US" sz="2000" b="1">
                <a:latin typeface="Times New Roman"/>
                <a:cs typeface="Calibri" panose="020F0502020204030204"/>
              </a:rPr>
              <a:t>bund</a:t>
            </a:r>
            <a:r>
              <a:rPr lang="en-US" sz="2000">
                <a:latin typeface="Times New Roman"/>
                <a:cs typeface="Calibri" panose="020F0502020204030204"/>
              </a:rPr>
              <a:t> placed around the liquid storage area (marked by red border).</a:t>
            </a:r>
            <a:endParaRPr lang="en-US" sz="20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>
                <a:latin typeface="Times New Roman"/>
                <a:cs typeface="Calibri" panose="020F0502020204030204"/>
              </a:rPr>
              <a:t>Sizing of this bund will be as followed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>
                <a:latin typeface="Times New Roman"/>
                <a:cs typeface="Calibri" panose="020F0502020204030204"/>
              </a:rPr>
              <a:t>Total Vol. = 1.1*Largest Tank Vol.</a:t>
            </a:r>
          </a:p>
          <a:p>
            <a:pPr marL="1657350" lvl="3" indent="-285750">
              <a:buFont typeface="Arial"/>
              <a:buChar char="•"/>
            </a:pPr>
            <a:r>
              <a:rPr lang="en-US" sz="2000">
                <a:latin typeface="Times New Roman"/>
                <a:cs typeface="Calibri" panose="020F0502020204030204"/>
              </a:rPr>
              <a:t>Height of Bund = Total Vol. / Bund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C3DF3-681A-CFE5-9E0E-EC001335E4F7}"/>
              </a:ext>
            </a:extLst>
          </p:cNvPr>
          <p:cNvSpPr txBox="1"/>
          <p:nvPr/>
        </p:nvSpPr>
        <p:spPr>
          <a:xfrm>
            <a:off x="402166" y="3593042"/>
            <a:ext cx="6095998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Volume of Bund = 783,000 gallons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Height of Bund = 2 ft</a:t>
            </a:r>
          </a:p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Area of Bund = 52,300 ft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(1.20 acres)</a:t>
            </a:r>
          </a:p>
          <a:p>
            <a:pPr marL="1657350" lvl="3" indent="-285750">
              <a:buFont typeface="Arial"/>
              <a:buChar char="•"/>
            </a:pPr>
            <a:endParaRPr lang="en-US" sz="2000">
              <a:latin typeface="Times New Roman"/>
              <a:cs typeface="Calibri" panose="020F0502020204030204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B489A2-2638-421C-8086-9B9303EAEAD4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76585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have two products to ship out: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Liquid hydrocarbons/synthetic crude oil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Channels</a:t>
            </a:r>
          </a:p>
          <a:p>
            <a:pPr lvl="1">
              <a:buSzPct val="100000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Wax &amp; synthetic crude oil, they will be transported via tanker trucks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Locomotive transportation is far more expensive than transport via heated and insulated tanker trucks, so we will only be considering potential customers within a tanker truck range from our plant (&lt;1000 mi). </a:t>
            </a:r>
          </a:p>
          <a:p>
            <a:pPr lvl="1">
              <a:buSzPct val="100000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Truckloads (40,000-45,000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lbs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per truckload)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Wax: ~15,000 Truckloads per year, 40 Truckloads per day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Synthetic Crude Oil: ~70 Truckloads per year, 1-2 Truckloads per week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Based on quotes from local trucking companies, we estimate our transportation costs to be ~$12.3M per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Finished Goods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30181CD-D8E9-3DD7-4D88-BD9225D6DC49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4DE2F3E1-7FB6-E38A-1170-ABE4D84E42C2}"/>
              </a:ext>
            </a:extLst>
          </p:cNvPr>
          <p:cNvSpPr txBox="1">
            <a:spLocks/>
          </p:cNvSpPr>
          <p:nvPr/>
        </p:nvSpPr>
        <p:spPr>
          <a:xfrm>
            <a:off x="11259628" y="6445250"/>
            <a:ext cx="645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D47047-87E9-4FC8-9058-79A681356E7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7D83CCB-195C-E084-6784-D012A46D0014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48557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B2F5B-2C79-C7DB-D48B-7EAFD80C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 New Roman"/>
                <a:ea typeface="Tahoma"/>
                <a:cs typeface="Times New Roman"/>
              </a:rPr>
              <a:t>Air Emissions (All fall under attainment/unclassifiable in Houston, TX)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Volatile Organic Compounds (VOCs) (benzene, toluene, </a:t>
            </a:r>
            <a:r>
              <a:rPr lang="en-US" sz="1800" err="1">
                <a:latin typeface="Times New Roman"/>
                <a:ea typeface="Tahoma"/>
                <a:cs typeface="Times New Roman"/>
              </a:rPr>
              <a:t>etc</a:t>
            </a:r>
            <a:r>
              <a:rPr lang="en-US" sz="1800">
                <a:latin typeface="Times New Roman"/>
                <a:ea typeface="Tahoma"/>
                <a:cs typeface="Times New Roman"/>
              </a:rPr>
              <a:t>)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Recovering and selling benzene and toluene as oil product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Other VOCs will be recovered and sent to boiler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Some fugitive emissions of methane, ethylene, ethane, etc. are possible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Carbon Dioxide (CO</a:t>
            </a:r>
            <a:r>
              <a:rPr lang="en-US" sz="1800" baseline="-25000">
                <a:latin typeface="Times New Roman"/>
                <a:ea typeface="Tahoma"/>
                <a:cs typeface="Times New Roman"/>
              </a:rPr>
              <a:t>2</a:t>
            </a:r>
            <a:r>
              <a:rPr lang="en-US" sz="1800">
                <a:latin typeface="Times New Roman"/>
                <a:ea typeface="Tahoma"/>
                <a:cs typeface="Times New Roman"/>
              </a:rPr>
              <a:t>)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29,400 </a:t>
            </a:r>
            <a:r>
              <a:rPr lang="en-US" sz="1600" err="1">
                <a:latin typeface="Times New Roman"/>
                <a:ea typeface="Tahoma"/>
                <a:cs typeface="Times New Roman"/>
              </a:rPr>
              <a:t>lbm</a:t>
            </a:r>
            <a:r>
              <a:rPr lang="en-US" sz="1600">
                <a:latin typeface="Times New Roman"/>
                <a:ea typeface="Tahoma"/>
                <a:cs typeface="Times New Roman"/>
              </a:rPr>
              <a:t>/</a:t>
            </a:r>
            <a:r>
              <a:rPr lang="en-US" sz="1600" err="1">
                <a:latin typeface="Times New Roman"/>
                <a:ea typeface="Tahoma"/>
                <a:cs typeface="Times New Roman"/>
              </a:rPr>
              <a:t>hr</a:t>
            </a:r>
            <a:r>
              <a:rPr lang="en-US" sz="1600">
                <a:latin typeface="Times New Roman"/>
                <a:ea typeface="Tahoma"/>
                <a:cs typeface="Times New Roman"/>
              </a:rPr>
              <a:t> (129,000 tons/</a:t>
            </a:r>
            <a:r>
              <a:rPr lang="en-US" sz="1600" err="1">
                <a:latin typeface="Times New Roman"/>
                <a:ea typeface="Tahoma"/>
                <a:cs typeface="Times New Roman"/>
              </a:rPr>
              <a:t>yr</a:t>
            </a:r>
            <a:r>
              <a:rPr lang="en-US" sz="1600">
                <a:latin typeface="Times New Roman"/>
                <a:ea typeface="Tahoma"/>
                <a:cs typeface="Times New Roman"/>
              </a:rPr>
              <a:t>) in flue gas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EPA NSPS 40 CFR Part 98 requires us to report this to the EPA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Relative to the 53 million tons of CO</a:t>
            </a:r>
            <a:r>
              <a:rPr lang="en-US" sz="1600" baseline="-25000">
                <a:latin typeface="Times New Roman"/>
                <a:ea typeface="Tahoma"/>
                <a:cs typeface="Times New Roman"/>
              </a:rPr>
              <a:t>2</a:t>
            </a:r>
            <a:r>
              <a:rPr lang="en-US" sz="1600">
                <a:latin typeface="Times New Roman"/>
                <a:ea typeface="Tahoma"/>
                <a:cs typeface="Times New Roman"/>
              </a:rPr>
              <a:t> emitted in the Houston area, this is somewhat low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Can investigate modern carbon capture and storage technology at a later stage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Nitrogen Oxides (NOx), Sulfur Oxides (</a:t>
            </a:r>
            <a:r>
              <a:rPr lang="en-US" sz="1800" err="1">
                <a:latin typeface="Times New Roman"/>
                <a:ea typeface="Tahoma"/>
                <a:cs typeface="Times New Roman"/>
              </a:rPr>
              <a:t>SOx</a:t>
            </a:r>
            <a:r>
              <a:rPr lang="en-US" sz="1800">
                <a:latin typeface="Times New Roman"/>
                <a:ea typeface="Tahoma"/>
                <a:cs typeface="Times New Roman"/>
              </a:rPr>
              <a:t>),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HDPE feed is already highly processed, so unlikely that combustion of products would release NOx or Sox during complete combustion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Incomplete combustion could produce NOx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Natural gas feed could only present issue if it is low quality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Particulate Matter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Potential CO or elemental C from incomplete combustion in boiler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Continuing with our complete combustion assumption, the production of particulate matter is negligible</a:t>
            </a:r>
            <a:endParaRPr lang="en-US" sz="28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7F5DA-8127-0C5C-8FDF-294D6F84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0D72F-B635-CCD4-EB35-935D07B2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EB6CB6C-E92E-74EF-2759-7EE027A72729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AB0C-FC75-5FA2-DD98-ADF39A4F6234}"/>
              </a:ext>
            </a:extLst>
          </p:cNvPr>
          <p:cNvSpPr txBox="1"/>
          <p:nvPr/>
        </p:nvSpPr>
        <p:spPr>
          <a:xfrm>
            <a:off x="9274563" y="6407104"/>
            <a:ext cx="246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“Texas Commission on Environmental Quality's 2019 State of the Air Report.” Texas Commission on Environmental Quality Control, 2019. </a:t>
            </a:r>
          </a:p>
          <a:p>
            <a:endParaRPr lang="en-US" sz="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58B4250-00D9-B249-AB64-97F0161D1352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759017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B2F5B-2C79-C7DB-D48B-7EAFD80C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 New Roman"/>
                <a:ea typeface="Tahoma"/>
                <a:cs typeface="Times New Roman"/>
              </a:rPr>
              <a:t>Hazardous wastes and materials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The only waste posing hazards is that which is emitted into the air in flue gas and small amounts of liquid hydrocarbons/synthetic crude oil in water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Most hydrocarbons present in the water stream will be removed via the de-oiler unit</a:t>
            </a:r>
          </a:p>
          <a:p>
            <a:pPr lvl="2"/>
            <a:r>
              <a:rPr lang="en-US" sz="1600">
                <a:latin typeface="Times New Roman"/>
                <a:ea typeface="Tahoma"/>
                <a:cs typeface="Times New Roman"/>
              </a:rPr>
              <a:t>Most hydrocarbons will be separated and stored as wax and liquid hydrocarbon, or used as fuel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Synthetic crude oil is flammable, posing significant risk to our facility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Following process safety protocols and proper maintenance is imperative to preventing spills/leaks or accidents</a:t>
            </a:r>
          </a:p>
          <a:p>
            <a:r>
              <a:rPr lang="en-US" sz="2000">
                <a:latin typeface="Times New Roman"/>
                <a:ea typeface="Tahoma"/>
                <a:cs typeface="Times New Roman"/>
              </a:rPr>
              <a:t>Process Waste Effluent Water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Potential for low concentrations of pentane, benzene, toluene, and wax in water purge stream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Will be tested for these contaminants in water treatment facility prior to discharge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Permit required with the Texas Commission on Environmental Quality to determine specific limits</a:t>
            </a:r>
          </a:p>
          <a:p>
            <a:pPr lvl="1"/>
            <a:r>
              <a:rPr lang="en-US" sz="1800">
                <a:latin typeface="Times New Roman"/>
                <a:ea typeface="Tahoma"/>
                <a:cs typeface="Times New Roman"/>
              </a:rPr>
              <a:t>Storm water runoff in pond will also be tested before runoff is allowed to flow to ship channel</a:t>
            </a:r>
          </a:p>
          <a:p>
            <a:pPr lvl="1"/>
            <a:endParaRPr lang="en-US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z="28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7F5DA-8127-0C5C-8FDF-294D6F84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0D72F-B635-CCD4-EB35-935D07B2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EB6CB6C-E92E-74EF-2759-7EE027A72729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E0B3EA2-ECD0-CE11-81AE-48EC145374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Hazards posed by synthetic crude oil will be managed by internalized process safety protocols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4294334-09A5-E7B3-2260-CF275C9B28C2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720680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8CBDDA-0024-CCEF-A073-7169764F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Objectives by Unit Operation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Fractionation Column – 3 streams separated from product mixture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Bottoms Wax Stream –  ≥99.3 </a:t>
            </a:r>
            <a:r>
              <a:rPr lang="en-US" err="1">
                <a:latin typeface="Times New Roman"/>
                <a:cs typeface="Times New Roman"/>
              </a:rPr>
              <a:t>wt</a:t>
            </a:r>
            <a:r>
              <a:rPr lang="en-US">
                <a:latin typeface="Times New Roman"/>
                <a:cs typeface="Times New Roman"/>
              </a:rPr>
              <a:t>% purity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Reflux Drum (3-phase separator)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Safely separate liquid component from vapor hydrocarbons 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Safely separate synthetic crude oil from water 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Reactor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Maintain outlet temperature of 930°F (500 °C)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A3AF0-9783-AAB9-B6F2-C2629DFB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Objective (PCO_1-3)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79942-01E8-7994-42A4-6442001204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Overall: maintain strict product purity standards and prevent dangerous operating conditions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87A564-4036-E675-7EEF-E8DE6C910D53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F3236858-E9FF-E5A5-EB55-4A17B765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64F29D2-CD42-A65E-64C7-B1AE64F8228A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571542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25C88-6492-D05F-44BA-88EB1559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Fractionation Column Control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Measure and control the temperature of each tray to maintain vapor-liquid equilibrium (VLE)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Measure/control the intended column pressure of 44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psig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to maintain VLE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By controlling the flow rates within the column, the residence time can be optimized, which improves separation efficiency and thus product stream purity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Bottoms Cooler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controlling the temperature, the boiling points of components can be controlled, maintaining purity of product streams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EDCB21-E75F-39A1-DE69-2D213E8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Strategies (PCS_1)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F0687-8C5E-14C2-82CB-B37A6D9CEE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These strategies will intertwine to ensure the column does not run dry, to ensure top product quality, and to maintain the temperature purity relationship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FBEC4-8B6D-B50E-6ECE-F62E200C378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6F25BA-C82D-0D71-0FCA-14A34623986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4A17069-A030-9C8F-DBF6-E0C3A3A7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BA05B31-A4B3-DADE-1EE8-675257641BD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904327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BE5327-7791-CFA9-5C83-702445C9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Temperature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Thermocouple within feed tray will communicate any deviations from the desired temperature and send a signal to a flow controller placed on the water stream in the bottom's cooler. Flow controller will adjust control valve on water stream to increase cooling rate, as necessary. 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Pressure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Pressure Gauge will be placed at the vapor outlet and will communicate deviations with a pressure. This controller will then adjust the rate of condensation by increasing the rate of air cooling.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flow controller paired with a control valve will be placed on the feed line going into the column to maintain constant flow. 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Level 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level controller will be placed in the distillation column and will communicate any deviations to a flow controller placed on the wax product stream. A control valve will then be adjusted to increase or decrease outward flow of wax.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C73CA-7288-A43A-8190-41746CC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Loop: Fractionation Column (PCL_1)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27E6DFF-9C83-60FC-081A-481028EC89C3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06E99520-25EE-26AF-1C9A-7164DA5D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27920-1B2C-7DDF-F143-02598AFDBDD1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637774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25C88-6492-D05F-44BA-88EB1559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Reflux Drum Control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controlling the overall liquid level in the drum maintains the separation efficiency occurring at the interface by controlling the concentration gradient in the bulk liquids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Adjusting this level to optimize residence time of the drum optimizes efficiency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controlling the temperature within the drum ensures the oil and water aren’t unnecessarily mixed by maintaining constant density and viscosity of the liquids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 of flow rates in and out of the drum ensure the desired separation efficiency can be achieved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Interface level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Further control of the separation efficiency can be achieved by measuring and controlling the interface level in addition to overall level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EDCB21-E75F-39A1-DE69-2D213E8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Strategies (PCS_2)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F0687-8C5E-14C2-82CB-B37A6D9CEE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These strategies will ensure the desired separation efficiency is reached, and accordingly product purity standards are maintained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FBEC4-8B6D-B50E-6ECE-F62E200C378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E28F9F-2167-5DA6-0F87-B0A36F792491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6206DB87-0C8E-FF84-00A0-CD1BA9D6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B1A86D-DB9D-66A7-C0E9-C14E96902EDB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401592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BE5327-7791-CFA9-5C83-702445C9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Temperature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To maintain temperature in the reflux drum, a thermocouple will be placed and will communicate deviations with the air cooler to increase or decrease cooling rate.</a:t>
            </a:r>
          </a:p>
          <a:p>
            <a:r>
              <a:rPr lang="en-US">
                <a:latin typeface="Times New Roman"/>
                <a:cs typeface="Times New Roman"/>
              </a:rPr>
              <a:t>Flow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A pressure controller will be placed and will communicate with a flow controller on the fuel gas stream. A control valve will be varied by the flow controller to increase/decrease fuel gas outlet stream. </a:t>
            </a:r>
          </a:p>
          <a:p>
            <a:r>
              <a:rPr lang="en-US">
                <a:latin typeface="Times New Roman"/>
                <a:cs typeface="Times New Roman"/>
              </a:rPr>
              <a:t>Level 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A level controller placed at the interface will be used to communicate liquid level with a flow controller and valve on the water outlet stream. If the liquid level is too high/low the valve will adjust accordingly. 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C73CA-7288-A43A-8190-41746CC9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29" y="308495"/>
            <a:ext cx="10515600" cy="363017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Loop: Reflux Drum (PCL_2)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AA84F2-771B-179C-3771-BCD4D1B21D56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8974E440-1570-FDFB-BAF2-C42C0ECB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0B853B-257A-1ADF-5F30-5961F78F0F03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46953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EC516D5-9880-EFFB-7F09-8E0C7B341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741" y="1334580"/>
            <a:ext cx="7125394" cy="41900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14E64B-619F-61F5-89A2-F62AF16A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Loop: Reflux Drum (PCL_2)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067762-B0E3-40DF-F33D-36348D5BF661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F3FBAF7-FF5A-2352-45D5-EB442D8F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56075FE-E93B-8F7C-4CB9-7607E740B456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BAB52-7AE8-3E93-0AE4-A81D145E02FF}"/>
              </a:ext>
            </a:extLst>
          </p:cNvPr>
          <p:cNvSpPr txBox="1"/>
          <p:nvPr/>
        </p:nvSpPr>
        <p:spPr>
          <a:xfrm>
            <a:off x="9082354" y="5684637"/>
            <a:ext cx="305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Stewart, M. (2021). 13—Above ground storage tanks. In M. Stewart (Ed.), </a:t>
            </a:r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Surface Production Operations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(pp. 677–776). Gulf Professional Publishing. https://doi.org/10.1016/B978-0-12-803722-5.00013-6</a:t>
            </a:r>
          </a:p>
        </p:txBody>
      </p:sp>
    </p:spTree>
    <p:extLst>
      <p:ext uri="{BB962C8B-B14F-4D97-AF65-F5344CB8AC3E}">
        <p14:creationId xmlns:p14="http://schemas.microsoft.com/office/powerpoint/2010/main" val="393580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847727"/>
            <a:ext cx="10843967" cy="5486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assume negligible tar/char will be formed in pyrolysis reactor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Any elemental C would react with water in reactor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All solid products are wax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assume lab-scale data will scale up to capacity of our proposed facility (300,000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Yields of products will be the same for given design temperature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modeled as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pentacostane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(C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reality, there would be a distribution of wax molecular weight (MW)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Effect of colorants in HDPE on product yields not considered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LDPE to be used as feedstock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Was not considered, but there is no immediate reason why process couldn’t run with it, although yields might be different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Key Assumptions and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A7DAC2-DA9E-D6A3-8D9C-5140505E4A2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59386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25C88-6492-D05F-44BA-88EB1559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Reactor Control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Temperature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Monitoring and controlling the temperature in the reactor maintains a consistent product yield and prohibits thermal degradation of product streams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Can be controlled by varying the amount of raw feed within the reactor at any one time</a:t>
            </a:r>
          </a:p>
          <a:p>
            <a:pPr marL="457200" lvl="1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EDCB21-E75F-39A1-DE69-2D213E87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Strategies (PCS_3)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F0687-8C5E-14C2-82CB-B37A6D9CEE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These strategies will ensure safe operating conditions, and that our target conversion is reached to acquire the desired product yield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FBEC4-8B6D-B50E-6ECE-F62E200C378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CF0F8A-698A-3ED7-5A53-69F109F65FC1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196D04B6-A1D9-E002-B484-10B6E071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339D2DF-719D-45D0-4A74-415EB05C4E6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0222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BE5327-7791-CFA9-5C83-702445C9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Temperature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Thermocouples distributed throughout the reactor, connected to a transmitter and controller which determines the amount to adjust the final control element, the current of the modular </a:t>
            </a:r>
            <a:r>
              <a:rPr lang="en-US" err="1">
                <a:latin typeface="Times New Roman"/>
                <a:cs typeface="Times New Roman"/>
              </a:rPr>
              <a:t>starfeeder</a:t>
            </a:r>
            <a:r>
              <a:rPr lang="en-US">
                <a:latin typeface="Times New Roman"/>
                <a:cs typeface="Times New Roman"/>
              </a:rPr>
              <a:t> 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When the temperature drops below 480°C, the star feeder will be sent a lower current and reduce the mass flow of raw PE, increasing the temperature of the reactor.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>
                <a:latin typeface="Times New Roman"/>
                <a:cs typeface="Times New Roman"/>
              </a:rPr>
              <a:t>Above 520 °C, a higher current will be sent to the star feeder and the mass flow will increase, decreasing the temperature within the reactor. 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Conveyer speed must adjust as well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C73CA-7288-A43A-8190-41746CC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Process Control Loop: Reactor (PCL_3)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A9C5AC-2B17-DDB4-5D6E-75833EEFAA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EEE4E06-2BE8-6747-7BC1-F2D5DDC3F6B8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97C7D00-FEC5-B986-7601-4DA7A489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27005-C1C2-7C0F-0373-A81969814DD4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057286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DA28D-8369-1F75-E0EE-36880AA8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Worldwide Distribution USA </a:t>
            </a:r>
          </a:p>
          <a:p>
            <a:pPr lvl="1"/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Coldsprings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TX – Recycled Plastics Distribution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$.32/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at 40,000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for mixed, scrap HDPE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$.45/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at 20,000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for refined scrap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De-Two Trading Inc.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Recycling center selling HDPE milk bottles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Quote: $.39/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at 10,000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Tarquin Polymers &amp; Colors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Polymers &amp; Chemical Production - Sugar Land, TX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Sell recycled HDPE at $.46/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at 30,000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52CD04-4171-AE73-0B5B-2EF5D5B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HDPE Feedstock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4D9FF-8155-28D8-3135-98C5AC89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EE60F8E-21AA-CC99-B887-6FF2503A2C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37" y="847728"/>
            <a:ext cx="2614643" cy="1471947"/>
          </a:xfr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5E40C29-EA60-1556-6FC0-6D6CA4D9DFC1}"/>
              </a:ext>
            </a:extLst>
          </p:cNvPr>
          <p:cNvSpPr txBox="1">
            <a:spLocks/>
          </p:cNvSpPr>
          <p:nvPr/>
        </p:nvSpPr>
        <p:spPr>
          <a:xfrm>
            <a:off x="609600" y="5272087"/>
            <a:ext cx="10972800" cy="91440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Polyethylene Feed will cost around ~$.40-.45/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across different suppliers</a:t>
            </a:r>
          </a:p>
        </p:txBody>
      </p:sp>
      <p:pic>
        <p:nvPicPr>
          <p:cNvPr id="11" name="Content Placeholder 10" descr="A picture containing text, different, rice&#10;&#10;Description automatically generated">
            <a:extLst>
              <a:ext uri="{FF2B5EF4-FFF2-40B4-BE49-F238E27FC236}">
                <a16:creationId xmlns:a16="http://schemas.microsoft.com/office/drawing/2014/main" id="{2634E5AF-EBF1-888C-5111-FAF7C5A7153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85" y="2334983"/>
            <a:ext cx="2010494" cy="2361923"/>
          </a:xfr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57823B1-DE59-CBEF-B88F-8C9C6902E3E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5D7BE-3E2C-8748-7C20-C06CC8229CA3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231550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"/>
    </mc:Choice>
    <mc:Fallback xmlns="">
      <p:transition spd="slow" advTm="126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DA28D-8369-1F75-E0EE-36880AA8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Paraffin wax is commonly used in the manufacturing of candles, cosmetics, and coatings-related products</a:t>
            </a:r>
          </a:p>
          <a:p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Potential customers identified include: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Packit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Gourmet – Specialty foods producer (freeze-dried, camping foods). Packaging uses paraffin wax, located in Austin TX, 200 mi from our plant.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Texas Food Pack – Food packaging manufacturing and distribution company. Make many cups, paper plates, wraps and boxes that use paraffin wax. Manufacturing plant in Dallas TX, 270 miles from our plant</a:t>
            </a:r>
            <a:endParaRPr lang="en-US" sz="200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Mary Kay – Global cosmetics manufacturer, headquarters and manufacturing plant located in Dallas, TX. Produces skin lotions, lipsticks, and lip balms that contain paraffin wax as an emollient for its moisturizing/conditioning properties on the skin. 280 miles from our plant.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52CD04-4171-AE73-0B5B-2EF5D5B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Product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4D9FF-8155-28D8-3135-98C5AC89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7823B1-DE59-CBEF-B88F-8C9C6902E3E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5D7BE-3E2C-8748-7C20-C06CC8229CA3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9903E6-AB9C-0759-1258-C1C832C456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B9B948-87FC-C794-4C10-F153E15DC5BB}"/>
              </a:ext>
            </a:extLst>
          </p:cNvPr>
          <p:cNvSpPr txBox="1">
            <a:spLocks/>
          </p:cNvSpPr>
          <p:nvPr/>
        </p:nvSpPr>
        <p:spPr>
          <a:xfrm>
            <a:off x="609600" y="5272087"/>
            <a:ext cx="10972800" cy="91440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Paraffin wax is common in several industries, we expect to sell our product at a price of $0.97/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2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"/>
    </mc:Choice>
    <mc:Fallback xmlns="">
      <p:transition spd="slow" advTm="126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DA28D-8369-1F75-E0EE-36880AA8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commonly used in oil refineries and olefins plants</a:t>
            </a:r>
          </a:p>
          <a:p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Many of the</a:t>
            </a:r>
            <a:r>
              <a:rPr lang="en-US" sz="2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plants exist in the Houston area</a:t>
            </a:r>
          </a:p>
          <a:p>
            <a:pPr lvl="1"/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Exxon has both just 5 miles from our plant location</a:t>
            </a:r>
          </a:p>
          <a:p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 is typically produced from upgrading bitumen, assume same market as our product </a:t>
            </a:r>
          </a:p>
          <a:p>
            <a:pPr lvl="1"/>
            <a:r>
              <a:rPr lang="en-US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SCO price: $0.22 /</a:t>
            </a:r>
            <a:r>
              <a:rPr lang="en-US" sz="240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endParaRPr lang="en-US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represents a small fraction of our annual output, and thus a small effect on overall plant economics</a:t>
            </a:r>
            <a:endParaRPr lang="en-US" sz="24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52CD04-4171-AE73-0B5B-2EF5D5B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Synthetic Crude Oil Product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4D9FF-8155-28D8-3135-98C5AC89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7823B1-DE59-CBEF-B88F-8C9C6902E3E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5D7BE-3E2C-8748-7C20-C06CC8229CA3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9903E6-AB9C-0759-1258-C1C832C456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8B9B948-87FC-C794-4C10-F153E15DC5BB}"/>
              </a:ext>
            </a:extLst>
          </p:cNvPr>
          <p:cNvSpPr txBox="1">
            <a:spLocks/>
          </p:cNvSpPr>
          <p:nvPr/>
        </p:nvSpPr>
        <p:spPr>
          <a:xfrm>
            <a:off x="609600" y="5272087"/>
            <a:ext cx="10972800" cy="91440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We expect to sell our synthetic crude-oil product at a price of ~$0.22/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8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"/>
    </mc:Choice>
    <mc:Fallback xmlns="">
      <p:transition spd="slow" advTm="126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C8A0C4A-624E-E3B7-7D0A-6F15F2668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526068"/>
              </p:ext>
            </p:extLst>
          </p:nvPr>
        </p:nvGraphicFramePr>
        <p:xfrm>
          <a:off x="3124200" y="1116247"/>
          <a:ext cx="5943600" cy="3733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96234149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2592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Strengths (Internal factors that are positive for the project)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Lean production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workforce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Technological skills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Purity of wax product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Weaknesses (Internal factors that are negative for the project)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health problems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Inability of product diversification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carbon footprint and pollution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85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Opportunities (External factors that have the potential to benefit the project)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Decrease in waste PE costs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Close proximity of other petrochemical plants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Abundant water resources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 local market potential for wax and liquid hydrocarbons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Threats (External factors that are a potential detriment to the project)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disasters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Fluctuating market prices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 in waste PE costs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Courier New" panose="02070309020205020404" pitchFamily="49" charset="0"/>
                        <a:buChar char="o"/>
                        <a:tabLst>
                          <a:tab pos="9144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Decrease in wax prices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 increases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laws restricting production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162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58969F-BFAA-0E19-C633-78E769FE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SWOT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18A11-D925-0B59-C043-A67EC16E32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wax purity, strong wax market, low PE prices reflect benefits of this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6181C1-AF15-CC62-ED41-C8AEAA0DB4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A023EC2A-D8AC-6437-0866-64A00E69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936D7C-0F7F-3DA8-2D17-E83BF6FDE77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11597A8-7C60-BD0A-198E-C9E7E5859A4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1706149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process units will cause procurement and construction periods to be long (over 1 year)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pyrolysis reactor will take particularly long as it must be made unique for our process, and out of the uncommon SS-309 alloy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378124-FF6B-EEED-5667-EC4369636ABD}"/>
              </a:ext>
            </a:extLst>
          </p:cNvPr>
          <p:cNvGraphicFramePr>
            <a:graphicFrameLocks/>
          </p:cNvGraphicFramePr>
          <p:nvPr/>
        </p:nvGraphicFramePr>
        <p:xfrm>
          <a:off x="2886075" y="2000250"/>
          <a:ext cx="6419850" cy="4381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F51EC5-6D76-CE4B-93DA-DA8C87FBAE34}"/>
              </a:ext>
            </a:extLst>
          </p:cNvPr>
          <p:cNvSpPr txBox="1"/>
          <p:nvPr/>
        </p:nvSpPr>
        <p:spPr>
          <a:xfrm>
            <a:off x="359414" y="4107089"/>
            <a:ext cx="229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3-year duration from FEL2 to Start-up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9375EC-4FF8-C118-162D-48D3C841EDB5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4190934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65BA232-FA72-53A0-65B4-C40381CD5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642518"/>
              </p:ext>
            </p:extLst>
          </p:nvPr>
        </p:nvGraphicFramePr>
        <p:xfrm>
          <a:off x="5863471" y="912814"/>
          <a:ext cx="523816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081">
                  <a:extLst>
                    <a:ext uri="{9D8B030D-6E8A-4147-A177-3AD203B41FA5}">
                      <a16:colId xmlns:a16="http://schemas.microsoft.com/office/drawing/2014/main" val="4153285087"/>
                    </a:ext>
                  </a:extLst>
                </a:gridCol>
                <a:gridCol w="2619081">
                  <a:extLst>
                    <a:ext uri="{9D8B030D-6E8A-4147-A177-3AD203B41FA5}">
                      <a16:colId xmlns:a16="http://schemas.microsoft.com/office/drawing/2014/main" val="4293441037"/>
                    </a:ext>
                  </a:extLst>
                </a:gridCol>
              </a:tblGrid>
              <a:tr h="29644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($M/</a:t>
                      </a:r>
                      <a:r>
                        <a:rPr lang="en-US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427176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55411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559606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Property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00857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991118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317483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417514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6890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49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Gas 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857341"/>
                  </a:ext>
                </a:extLst>
              </a:tr>
              <a:tr h="30056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OPEX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9725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Economic Analysis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Estimated total CAPEX with 40% contingency is $81.1M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Estimated total OPEX is $36.1M/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1BF27EC-2DFF-0836-D6FC-1930501A00E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70491379"/>
              </p:ext>
            </p:extLst>
          </p:nvPr>
        </p:nvGraphicFramePr>
        <p:xfrm>
          <a:off x="679046" y="1141314"/>
          <a:ext cx="4826208" cy="3359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104">
                  <a:extLst>
                    <a:ext uri="{9D8B030D-6E8A-4147-A177-3AD203B41FA5}">
                      <a16:colId xmlns:a16="http://schemas.microsoft.com/office/drawing/2014/main" val="4294553319"/>
                    </a:ext>
                  </a:extLst>
                </a:gridCol>
                <a:gridCol w="2413104">
                  <a:extLst>
                    <a:ext uri="{9D8B030D-6E8A-4147-A177-3AD203B41FA5}">
                      <a16:colId xmlns:a16="http://schemas.microsoft.com/office/drawing/2014/main" val="331515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CAPEX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Cost ($M)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5572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ISBL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33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Wastewater Treatment Facility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73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Product Storage Tanks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18.7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40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 Storage Warehouse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461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 OSBL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663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Project Cost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58.0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465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Project Cost w/ Contingency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81.1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426817"/>
                  </a:ext>
                </a:extLst>
              </a:tr>
            </a:tbl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8AE881B-E44B-787A-32AA-AB82C338857B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542400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4250151" cy="54864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Working Capital Assumption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5% of total CAPEX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Assumed inflation rate of 5%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Time: 3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Corporate Tax Rate: 21%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Base case DCFROR: 31.95%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Economic Analysis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Waste PE Price to achieve after-tax DCFROR of 15%: $0.585/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(Current Price ~$0.45 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recommend to proceed to a FEL-3 study of the process.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A25883E-25EE-EBD0-2F33-18D4896596ED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19721"/>
              </p:ext>
            </p:extLst>
          </p:nvPr>
        </p:nvGraphicFramePr>
        <p:xfrm>
          <a:off x="4235116" y="700087"/>
          <a:ext cx="7812506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2558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4250151" cy="54864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does overall throughput affect our cashflow?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Fluctuations in throughput can have a large affect on overall cashflow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Similar level of magnitude as CAPEX/Construction Time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Economic Analysis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production losses/delays maximizes our cash 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A25883E-25EE-EBD0-2F33-18D4896596ED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18AC14-5AC1-6A9D-A2C8-660207FCE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017448"/>
              </p:ext>
            </p:extLst>
          </p:nvPr>
        </p:nvGraphicFramePr>
        <p:xfrm>
          <a:off x="6096000" y="821530"/>
          <a:ext cx="5688426" cy="347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275">
                  <a:extLst>
                    <a:ext uri="{9D8B030D-6E8A-4147-A177-3AD203B41FA5}">
                      <a16:colId xmlns:a16="http://schemas.microsoft.com/office/drawing/2014/main" val="2639118720"/>
                    </a:ext>
                  </a:extLst>
                </a:gridCol>
                <a:gridCol w="1780656">
                  <a:extLst>
                    <a:ext uri="{9D8B030D-6E8A-4147-A177-3AD203B41FA5}">
                      <a16:colId xmlns:a16="http://schemas.microsoft.com/office/drawing/2014/main" val="1923199039"/>
                    </a:ext>
                  </a:extLst>
                </a:gridCol>
                <a:gridCol w="1884495">
                  <a:extLst>
                    <a:ext uri="{9D8B030D-6E8A-4147-A177-3AD203B41FA5}">
                      <a16:colId xmlns:a16="http://schemas.microsoft.com/office/drawing/2014/main" val="4201444414"/>
                    </a:ext>
                  </a:extLst>
                </a:gridCol>
              </a:tblGrid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DCFROR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 Flow ($M/</a:t>
                      </a:r>
                      <a:r>
                        <a:rPr lang="en-US" sz="14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yr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59905"/>
                  </a:ext>
                </a:extLst>
              </a:tr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143570"/>
                  </a:ext>
                </a:extLst>
              </a:tr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16.5%</a:t>
                      </a:r>
                      <a:endParaRPr lang="en-US" sz="1400" baseline="-25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81256"/>
                  </a:ext>
                </a:extLst>
              </a:tr>
              <a:tr h="69555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06084"/>
                  </a:ext>
                </a:extLst>
              </a:tr>
              <a:tr h="6955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162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PFD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1B2CB-217E-EE00-A014-E980BEF2A23C}"/>
              </a:ext>
            </a:extLst>
          </p:cNvPr>
          <p:cNvSpPr txBox="1"/>
          <p:nvPr/>
        </p:nvSpPr>
        <p:spPr>
          <a:xfrm>
            <a:off x="518930" y="1391297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PFD - Reactor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F1930-8445-8975-21EC-3C54D33A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5" y="797108"/>
            <a:ext cx="7144510" cy="5505084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8DCD0CF3-29C4-FB93-A817-9EC1E1EAA29C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337988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4250151" cy="54864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NPV shown assumes 20-year project life and discount rate of 15%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Economic Analysis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Annual Cash Flow after 20 years: $187M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NPV: $1,087M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FE45E11D-B1E6-1685-2684-A020F0CE0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90888"/>
              </p:ext>
            </p:extLst>
          </p:nvPr>
        </p:nvGraphicFramePr>
        <p:xfrm>
          <a:off x="506955" y="2637631"/>
          <a:ext cx="41507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85">
                  <a:extLst>
                    <a:ext uri="{9D8B030D-6E8A-4147-A177-3AD203B41FA5}">
                      <a16:colId xmlns:a16="http://schemas.microsoft.com/office/drawing/2014/main" val="3124924161"/>
                    </a:ext>
                  </a:extLst>
                </a:gridCol>
                <a:gridCol w="2075385">
                  <a:extLst>
                    <a:ext uri="{9D8B030D-6E8A-4147-A177-3AD203B41FA5}">
                      <a16:colId xmlns:a16="http://schemas.microsoft.com/office/drawing/2014/main" val="1006991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 (20-years)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85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$260M/yr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3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$482M/yr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62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$1,087M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0308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9224E72-BD3F-1B09-CE77-20EE78BF6E18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graphicFrame>
        <p:nvGraphicFramePr>
          <p:cNvPr id="12" name="Chart 11" descr="Chart 0" title="Chart">
            <a:extLst>
              <a:ext uri="{FF2B5EF4-FFF2-40B4-BE49-F238E27FC236}">
                <a16:creationId xmlns:a16="http://schemas.microsoft.com/office/drawing/2014/main" id="{00000000-0008-0000-06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980140"/>
              </p:ext>
            </p:extLst>
          </p:nvPr>
        </p:nvGraphicFramePr>
        <p:xfrm>
          <a:off x="6513096" y="761999"/>
          <a:ext cx="4512092" cy="4388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3022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11413638" cy="548640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recommend to move ahead with FEL-3 study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Waste PE Price to achieve after-tax DCFROR of 15%: $0.59/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Current prices below $0.45/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focused product distribution allows for high profit margin due to its strong market and high prices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Product/feed prices, CAPEX, construction time, and throughput are the most significant factors on DCFROR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Further investigation should be done on the topic of the lab pyrolysis data scaling up to our intended capacity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Recommendation: Move ahead with FEL-3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71A70-F5E6-25B1-2489-CE98AA2B1C3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643577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CB9D-6F78-9075-9108-5E00E72CD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6D1DA-115A-4718-32AF-A71578F4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98AE-BDA1-4C63-82C5-D1435A1FA7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31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4250151" cy="5486400"/>
          </a:xfrm>
        </p:spPr>
        <p:txBody>
          <a:bodyPr>
            <a:norm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Economic Analysis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8" name="Chart 7" descr="Chart 0" title="Chart">
            <a:extLst>
              <a:ext uri="{FF2B5EF4-FFF2-40B4-BE49-F238E27FC236}">
                <a16:creationId xmlns:a16="http://schemas.microsoft.com/office/drawing/2014/main" id="{00000000-0008-0000-06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897188"/>
              </p:ext>
            </p:extLst>
          </p:nvPr>
        </p:nvGraphicFramePr>
        <p:xfrm>
          <a:off x="838200" y="929085"/>
          <a:ext cx="4829175" cy="500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 descr="Chart 0" title="Chart">
            <a:extLst>
              <a:ext uri="{FF2B5EF4-FFF2-40B4-BE49-F238E27FC236}">
                <a16:creationId xmlns:a16="http://schemas.microsoft.com/office/drawing/2014/main" id="{B88908CA-A261-46F2-95F9-C1F728B4A8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250946"/>
              </p:ext>
            </p:extLst>
          </p:nvPr>
        </p:nvGraphicFramePr>
        <p:xfrm>
          <a:off x="6096000" y="929085"/>
          <a:ext cx="5505450" cy="5000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EC1ECA4F-AE9F-5CC4-097F-D44D20B55B66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766304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4" y="821531"/>
            <a:ext cx="4250151" cy="5486400"/>
          </a:xfrm>
        </p:spPr>
        <p:txBody>
          <a:bodyPr>
            <a:norm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Economic Analysis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142355-7B9E-B3D3-FA20-924BC488F1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Graphs didn’t change much, but demonstrate how to achieve 15% DCFROR for different economic scenarios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7" name="Chart 6" descr="Chart 0" title="Chart">
            <a:extLst>
              <a:ext uri="{FF2B5EF4-FFF2-40B4-BE49-F238E27FC236}">
                <a16:creationId xmlns:a16="http://schemas.microsoft.com/office/drawing/2014/main" id="{01676678-60C9-4130-A3FF-87072712E5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552183"/>
              </p:ext>
            </p:extLst>
          </p:nvPr>
        </p:nvGraphicFramePr>
        <p:xfrm>
          <a:off x="1109662" y="853282"/>
          <a:ext cx="4371975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 descr="Chart 0" title="Chart">
            <a:extLst>
              <a:ext uri="{FF2B5EF4-FFF2-40B4-BE49-F238E27FC236}">
                <a16:creationId xmlns:a16="http://schemas.microsoft.com/office/drawing/2014/main" id="{1C1CDC0E-83C3-4F31-B88C-E6190FD3D2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563256"/>
              </p:ext>
            </p:extLst>
          </p:nvPr>
        </p:nvGraphicFramePr>
        <p:xfrm>
          <a:off x="5781675" y="853282"/>
          <a:ext cx="4371975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6">
            <a:extLst>
              <a:ext uri="{FF2B5EF4-FFF2-40B4-BE49-F238E27FC236}">
                <a16:creationId xmlns:a16="http://schemas.microsoft.com/office/drawing/2014/main" id="{80495D92-8554-0EFF-903A-2A6E158A7B32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502100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01E79-6C51-EB21-6391-9D44592E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75" y="821531"/>
            <a:ext cx="6134628" cy="5486400"/>
          </a:xfrm>
        </p:spPr>
        <p:txBody>
          <a:bodyPr>
            <a:no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Product enters the wax storage tank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Pressure valve opens to allow N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gas to vent to atmosphere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Volume and pressure required for a storage pressure vessel are too high to implement a cost-effective recycle of N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Product leaves the wax storage tank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Valve opens to allow N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gas into the tank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Nitrogen Blanketing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B0F5B-31EE-5C5D-84EA-17F5EF96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42"/>
          <a:stretch/>
        </p:blipFill>
        <p:spPr>
          <a:xfrm>
            <a:off x="6542203" y="884784"/>
            <a:ext cx="5040197" cy="4941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7CF6F-B35F-F402-85DE-2BE727D86F1A}"/>
              </a:ext>
            </a:extLst>
          </p:cNvPr>
          <p:cNvSpPr txBox="1"/>
          <p:nvPr/>
        </p:nvSpPr>
        <p:spPr>
          <a:xfrm>
            <a:off x="7751880" y="5891838"/>
            <a:ext cx="4605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Dey, A. K. (2022, March 28). </a:t>
            </a:r>
            <a:r>
              <a:rPr lang="en-US" sz="800" i="1">
                <a:latin typeface="Times New Roman" panose="02020603050405020304" pitchFamily="18" charset="0"/>
                <a:cs typeface="Times New Roman" panose="02020603050405020304" pitchFamily="18" charset="0"/>
              </a:rPr>
              <a:t>What is nitrogen blanketing? Purpose, procedure, and applications of nitrogen blanketing(Pdf)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. What Is Piping. https://whatispiping.com/nitrogen-blanketing/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D8CEAD-D5A2-4D3B-29CD-D41F8CF8A205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33721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Storage tanks for finished goods (10 production day’s worth of each)</a:t>
            </a:r>
          </a:p>
          <a:p>
            <a:pPr lvl="1">
              <a:buSzPct val="100000"/>
            </a:pPr>
            <a:r>
              <a:rPr lang="en-US">
                <a:latin typeface="Times New Roman"/>
                <a:cs typeface="Times New Roman"/>
              </a:rPr>
              <a:t>Stored quantity: 16 million lbs. of wax, 115,000 lbs. of synthetic crude oil</a:t>
            </a:r>
          </a:p>
          <a:p>
            <a:pPr lvl="1">
              <a:buSzPct val="100000"/>
            </a:pPr>
            <a:r>
              <a:rPr lang="en-US">
                <a:latin typeface="Times New Roman"/>
                <a:cs typeface="Times New Roman"/>
              </a:rPr>
              <a:t>Wax product: 3 tanks </a:t>
            </a:r>
          </a:p>
          <a:p>
            <a:pPr lvl="2">
              <a:buSzPct val="100000"/>
            </a:pPr>
            <a:r>
              <a:rPr lang="en-US">
                <a:latin typeface="Times New Roman"/>
                <a:cs typeface="Times New Roman"/>
              </a:rPr>
              <a:t>712,000 gal each </a:t>
            </a:r>
          </a:p>
          <a:p>
            <a:pPr lvl="2">
              <a:buSzPct val="100000"/>
            </a:pPr>
            <a:r>
              <a:rPr lang="en-US">
                <a:latin typeface="Times New Roman"/>
                <a:cs typeface="Times New Roman"/>
              </a:rPr>
              <a:t>Diameter = 50 ft, Height = 48 ft</a:t>
            </a:r>
          </a:p>
          <a:p>
            <a:pPr lvl="1">
              <a:buSzPct val="100000"/>
            </a:pPr>
            <a:r>
              <a:rPr lang="en-US">
                <a:latin typeface="Times New Roman"/>
                <a:cs typeface="Times New Roman"/>
              </a:rPr>
              <a:t>Oil product: 3 tanks</a:t>
            </a:r>
          </a:p>
          <a:p>
            <a:pPr lvl="2">
              <a:buSzPct val="100000"/>
            </a:pPr>
            <a:r>
              <a:rPr lang="en-US">
                <a:latin typeface="Times New Roman"/>
                <a:cs typeface="Times New Roman"/>
              </a:rPr>
              <a:t>5,920 gal each</a:t>
            </a:r>
          </a:p>
          <a:p>
            <a:pPr lvl="2">
              <a:buSzPct val="100000"/>
            </a:pPr>
            <a:r>
              <a:rPr lang="en-US">
                <a:latin typeface="Times New Roman"/>
                <a:cs typeface="Times New Roman"/>
              </a:rPr>
              <a:t>Diameter = 7.9 ft, Height = 16 ft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Vapor hydrocarbon product will not be stored 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Used as fuel gas</a:t>
            </a:r>
          </a:p>
          <a:p>
            <a:pPr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Potential customers identified in DBM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Finished Goods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559915B-FA6E-B19C-E405-98058DFD8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" r="2956" b="4675"/>
          <a:stretch/>
        </p:blipFill>
        <p:spPr>
          <a:xfrm>
            <a:off x="7965847" y="1716257"/>
            <a:ext cx="3822879" cy="2954217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0D0A2FF3-A247-F945-03D6-C3173AFB489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338038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F1211-3D66-A53E-AA62-30CB50F9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Aspen Plus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84FF-0A72-65A7-AFB9-F1468146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521BC4D-8BCD-2EFB-D611-A963F3F1C2FB}"/>
              </a:ext>
            </a:extLst>
          </p:cNvPr>
          <p:cNvSpPr txBox="1">
            <a:spLocks/>
          </p:cNvSpPr>
          <p:nvPr/>
        </p:nvSpPr>
        <p:spPr>
          <a:xfrm>
            <a:off x="609600" y="804728"/>
            <a:ext cx="10972800" cy="581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Wastewater treatment section modeled in Aspen Plus simulation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De-oiler hydro cyclone and reverse osmosis (RO) units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Cyclone unit exists but cannot be used for oil-water mixtures, so generic separator unit used instead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No fired heater unit in Aspen Plus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Reactor unit with complete combustion and heat exchanger used to model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Peng-Robinson equation of state used in simulation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06BEC8B-FF58-8049-6710-A899D690D0C1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B8544-EF5C-387C-4CD7-EC7369D3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3311423"/>
            <a:ext cx="9200561" cy="3050551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3B5B4563-79C8-7149-CE0F-DE2E2D1CADA6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85774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2F2CAC-DB3F-5A87-2177-2183409C8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If pressure in reflux drum exceeds 15 </a:t>
            </a:r>
            <a:r>
              <a:rPr lang="en-US" err="1">
                <a:latin typeface="Times New Roman"/>
                <a:cs typeface="Times New Roman"/>
              </a:rPr>
              <a:t>psig</a:t>
            </a:r>
            <a:r>
              <a:rPr lang="en-US">
                <a:latin typeface="Times New Roman"/>
                <a:cs typeface="Times New Roman"/>
              </a:rPr>
              <a:t> of normal operating condition, vapor hydrocarbon will be sent to flare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Vent on the top of the reflux drum</a:t>
            </a:r>
          </a:p>
          <a:p>
            <a:r>
              <a:rPr lang="en-US">
                <a:latin typeface="Times New Roman"/>
                <a:cs typeface="Times New Roman"/>
              </a:rPr>
              <a:t>Up to 1,440 </a:t>
            </a:r>
            <a:r>
              <a:rPr lang="en-US" err="1">
                <a:latin typeface="Times New Roman"/>
                <a:cs typeface="Times New Roman"/>
              </a:rPr>
              <a:t>lbm</a:t>
            </a:r>
            <a:r>
              <a:rPr lang="en-US">
                <a:latin typeface="Times New Roman"/>
                <a:cs typeface="Times New Roman"/>
              </a:rPr>
              <a:t>/</a:t>
            </a:r>
            <a:r>
              <a:rPr lang="en-US" err="1">
                <a:latin typeface="Times New Roman"/>
                <a:cs typeface="Times New Roman"/>
              </a:rPr>
              <a:t>hr</a:t>
            </a:r>
            <a:r>
              <a:rPr lang="en-US">
                <a:latin typeface="Times New Roman"/>
                <a:cs typeface="Times New Roman"/>
              </a:rPr>
              <a:t> (6,330 tons/</a:t>
            </a:r>
            <a:r>
              <a:rPr lang="en-US" err="1">
                <a:latin typeface="Times New Roman"/>
                <a:cs typeface="Times New Roman"/>
              </a:rPr>
              <a:t>yr</a:t>
            </a:r>
            <a:r>
              <a:rPr lang="en-US">
                <a:latin typeface="Times New Roman"/>
                <a:cs typeface="Times New Roman"/>
              </a:rPr>
              <a:t>) of vapor hydrocarbon could need to be sent to flare</a:t>
            </a:r>
          </a:p>
          <a:p>
            <a:r>
              <a:rPr lang="en-US">
                <a:latin typeface="Times New Roman"/>
                <a:cs typeface="Times New Roman"/>
              </a:rPr>
              <a:t>Assume emissivity of 0.13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/>
                <a:cs typeface="Times New Roman"/>
              </a:rPr>
              <a:t>Assume 1 </a:t>
            </a:r>
            <a:r>
              <a:rPr lang="en-US" err="1">
                <a:latin typeface="Times New Roman"/>
                <a:cs typeface="Times New Roman"/>
              </a:rPr>
              <a:t>psig</a:t>
            </a:r>
            <a:r>
              <a:rPr lang="en-US">
                <a:latin typeface="Times New Roman"/>
                <a:cs typeface="Times New Roman"/>
              </a:rPr>
              <a:t> pressure drop along piping to flare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/>
                <a:cs typeface="Times New Roman"/>
              </a:rPr>
              <a:t>Average wind speed 12.8 mph, round up to 15 mph</a:t>
            </a:r>
          </a:p>
          <a:p>
            <a:r>
              <a:rPr lang="en-US">
                <a:latin typeface="Times New Roman"/>
                <a:cs typeface="Times New Roman"/>
              </a:rPr>
              <a:t>Nomograms were used to calculate Flare Tip Diameter and Flare Height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NAO Inc. for height</a:t>
            </a:r>
          </a:p>
          <a:p>
            <a:pPr lvl="1"/>
            <a:r>
              <a:rPr lang="en-US">
                <a:latin typeface="Times New Roman"/>
                <a:cs typeface="Times New Roman"/>
              </a:rPr>
              <a:t>Surface Production Operations for tip diameter</a:t>
            </a:r>
            <a:endParaRPr lang="en-US" b="1" u="sng">
              <a:latin typeface="Times New Roman"/>
              <a:cs typeface="Times New Roman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6D4483-04E0-A8F8-310A-43EA2710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Flare: Design Philosophy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FAD72-515C-914E-4E85-75B5C21CE3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56C6D6-60BC-FDCD-58F3-C6381238F70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4F3387C-3CAF-91A8-5174-FEDB768A335F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E9FB220-B9D1-8993-32C7-1CDB5BC6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7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03C0A-A651-A499-508F-020A4D33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Flare: Design Philosophy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48DFBFF4-C9DD-61FF-2716-A9A02C7AE1FC}"/>
              </a:ext>
            </a:extLst>
          </p:cNvPr>
          <p:cNvGraphicFramePr>
            <a:graphicFrameLocks noGrp="1"/>
          </p:cNvGraphicFramePr>
          <p:nvPr/>
        </p:nvGraphicFramePr>
        <p:xfrm>
          <a:off x="4379431" y="1198969"/>
          <a:ext cx="6134214" cy="4087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265">
                  <a:extLst>
                    <a:ext uri="{9D8B030D-6E8A-4147-A177-3AD203B41FA5}">
                      <a16:colId xmlns:a16="http://schemas.microsoft.com/office/drawing/2014/main" val="4073147497"/>
                    </a:ext>
                  </a:extLst>
                </a:gridCol>
                <a:gridCol w="1865949">
                  <a:extLst>
                    <a:ext uri="{9D8B030D-6E8A-4147-A177-3AD203B41FA5}">
                      <a16:colId xmlns:a16="http://schemas.microsoft.com/office/drawing/2014/main" val="1291408806"/>
                    </a:ext>
                  </a:extLst>
                </a:gridCol>
              </a:tblGrid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578525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Molecular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44.0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551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Temperature (F)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130.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50524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Pressure Drop (IN. of H2O)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27.0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32290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Gas Flow Rate (lbm/hr)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1,400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38412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Nominal Tip Diameter (IN.)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08651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LHV (BTU/lb)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19,500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2968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Emissivity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266897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Wind Speed (mph)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/>
                          <a:cs typeface="Times New Roman"/>
                        </a:rPr>
                        <a:t>15.0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809950"/>
                  </a:ext>
                </a:extLst>
              </a:tr>
              <a:tr h="4087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Flare Height (ft)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/>
                          <a:cs typeface="Times New Roman"/>
                        </a:rPr>
                        <a:t>21.0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2509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22D5F3-AE72-7925-A435-BE457980E5D9}"/>
              </a:ext>
            </a:extLst>
          </p:cNvPr>
          <p:cNvSpPr txBox="1"/>
          <p:nvPr/>
        </p:nvSpPr>
        <p:spPr>
          <a:xfrm>
            <a:off x="1545166" y="5619749"/>
            <a:ext cx="825500" cy="38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93AD0B6-DD41-13BA-9A07-FD91F4A7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28725" y="1250950"/>
            <a:ext cx="135255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69762-FA6C-1F4D-7D3E-3ADA293DDF9A}"/>
              </a:ext>
            </a:extLst>
          </p:cNvPr>
          <p:cNvSpPr txBox="1"/>
          <p:nvPr/>
        </p:nvSpPr>
        <p:spPr>
          <a:xfrm>
            <a:off x="751416" y="3450166"/>
            <a:ext cx="2296583" cy="1143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7" descr="Text, letter&#10;&#10;Description automatically generated">
            <a:extLst>
              <a:ext uri="{FF2B5EF4-FFF2-40B4-BE49-F238E27FC236}">
                <a16:creationId xmlns:a16="http://schemas.microsoft.com/office/drawing/2014/main" id="{4670BD2A-C637-1F48-CC46-FB32E8A9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17" y="3791184"/>
            <a:ext cx="2743200" cy="1137621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783290B-9860-EFCE-6DDF-F6467BA4C8FB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E42B0-95D8-A086-C812-E6347D4092CF}"/>
              </a:ext>
            </a:extLst>
          </p:cNvPr>
          <p:cNvSpPr txBox="1"/>
          <p:nvPr/>
        </p:nvSpPr>
        <p:spPr>
          <a:xfrm>
            <a:off x="838200" y="1470852"/>
            <a:ext cx="2448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Nominal Tip Diameter (in.)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1C5F0-0A55-0DE5-BB63-9A53B24E1EB2}"/>
              </a:ext>
            </a:extLst>
          </p:cNvPr>
          <p:cNvSpPr txBox="1"/>
          <p:nvPr/>
        </p:nvSpPr>
        <p:spPr>
          <a:xfrm>
            <a:off x="838200" y="327931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Flare Height (ft.)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C02590E9-F709-A0EB-88F0-7640AA394DEE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28A2EBD-2227-BA65-A928-6B231847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2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PFD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1B2CB-217E-EE00-A014-E980BEF2A23C}"/>
              </a:ext>
            </a:extLst>
          </p:cNvPr>
          <p:cNvSpPr txBox="1"/>
          <p:nvPr/>
        </p:nvSpPr>
        <p:spPr>
          <a:xfrm>
            <a:off x="518930" y="1391297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PFD – Column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C45A7-9BCB-B4E3-62BE-C3D875F5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82" y="773723"/>
            <a:ext cx="7312036" cy="5551854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042EC10F-7125-69C2-7F86-57B90DBA3852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CF2AD-BB48-DBDB-C7FF-73FCAD7E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982" y="849329"/>
            <a:ext cx="72252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F1211-3D66-A53E-AA62-30CB50F9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Aspen HYSYS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84FF-0A72-65A7-AFB9-F1468146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0224DB-3AAC-C610-316F-34D2134DBB10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14F344C-31B8-CCF7-4D3E-F3EC1854A2DD}"/>
              </a:ext>
            </a:extLst>
          </p:cNvPr>
          <p:cNvSpPr txBox="1">
            <a:spLocks/>
          </p:cNvSpPr>
          <p:nvPr/>
        </p:nvSpPr>
        <p:spPr>
          <a:xfrm>
            <a:off x="609600" y="804728"/>
            <a:ext cx="10972800" cy="5812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Heat Load of Boiler: 115 MMBTU/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Steam at 1,650°F and 132 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psig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(10 atm) is generated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Aspen HYSYS simulation was used to size the boiler unit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shown in Table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separate sections to the boiler: radiant zone, convective zone, and economizer zone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Aspen HYSYS unable to estimate cost of this unit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We are looking into vendor quotes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397DB7F-6417-AAC2-133B-126014349BCE}"/>
              </a:ext>
            </a:extLst>
          </p:cNvPr>
          <p:cNvGraphicFramePr>
            <a:graphicFrameLocks noGrp="1"/>
          </p:cNvGraphicFramePr>
          <p:nvPr/>
        </p:nvGraphicFramePr>
        <p:xfrm>
          <a:off x="6691347" y="3040146"/>
          <a:ext cx="415512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190">
                  <a:extLst>
                    <a:ext uri="{9D8B030D-6E8A-4147-A177-3AD203B41FA5}">
                      <a16:colId xmlns:a16="http://schemas.microsoft.com/office/drawing/2014/main" val="4073147497"/>
                    </a:ext>
                  </a:extLst>
                </a:gridCol>
                <a:gridCol w="1263936">
                  <a:extLst>
                    <a:ext uri="{9D8B030D-6E8A-4147-A177-3AD203B41FA5}">
                      <a16:colId xmlns:a16="http://schemas.microsoft.com/office/drawing/2014/main" val="1291408806"/>
                    </a:ext>
                  </a:extLst>
                </a:gridCol>
              </a:tblGrid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578525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Radiant Zone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63551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Radiant Zone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50524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Convective Zone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632290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Convective Zone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38412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Economizer Zone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38.1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08651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Economizer Zone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2968"/>
                  </a:ext>
                </a:extLst>
              </a:tr>
              <a:tr h="26402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Radiant/Convective Zone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266897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Economizer Zone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809950"/>
                  </a:ext>
                </a:extLst>
              </a:tr>
              <a:tr h="20159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 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250901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8747831A-A79A-9C26-B29A-4C8B7C7212EA}"/>
              </a:ext>
            </a:extLst>
          </p:cNvPr>
          <p:cNvGrpSpPr/>
          <p:nvPr/>
        </p:nvGrpSpPr>
        <p:grpSpPr>
          <a:xfrm>
            <a:off x="4301945" y="2976037"/>
            <a:ext cx="1577340" cy="3209544"/>
            <a:chOff x="0" y="0"/>
            <a:chExt cx="1577340" cy="320954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68C268-191C-E083-FC20-910ED4F023B7}"/>
                </a:ext>
              </a:extLst>
            </p:cNvPr>
            <p:cNvGrpSpPr/>
            <p:nvPr/>
          </p:nvGrpSpPr>
          <p:grpSpPr>
            <a:xfrm>
              <a:off x="137160" y="0"/>
              <a:ext cx="99060" cy="2121408"/>
              <a:chOff x="137160" y="0"/>
              <a:chExt cx="99060" cy="212140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920DE49-7F49-934F-CC17-BCF65C302C93}"/>
                  </a:ext>
                </a:extLst>
              </p:cNvPr>
              <p:cNvCxnSpPr/>
              <p:nvPr/>
            </p:nvCxnSpPr>
            <p:spPr>
              <a:xfrm flipH="1">
                <a:off x="137160" y="0"/>
                <a:ext cx="0" cy="212140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F129F95-596E-4B55-8F55-94907FD9DB54}"/>
                  </a:ext>
                </a:extLst>
              </p:cNvPr>
              <p:cNvCxnSpPr/>
              <p:nvPr/>
            </p:nvCxnSpPr>
            <p:spPr>
              <a:xfrm>
                <a:off x="144780" y="7620"/>
                <a:ext cx="9144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C0F789-06F5-F92E-3895-0BB00D72E72A}"/>
                </a:ext>
              </a:extLst>
            </p:cNvPr>
            <p:cNvGrpSpPr/>
            <p:nvPr/>
          </p:nvGrpSpPr>
          <p:grpSpPr>
            <a:xfrm>
              <a:off x="0" y="0"/>
              <a:ext cx="1577340" cy="3209544"/>
              <a:chOff x="0" y="0"/>
              <a:chExt cx="1577340" cy="320954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2822A84-6606-2960-BDC8-730146741F05}"/>
                  </a:ext>
                </a:extLst>
              </p:cNvPr>
              <p:cNvGrpSpPr/>
              <p:nvPr/>
            </p:nvGrpSpPr>
            <p:grpSpPr>
              <a:xfrm>
                <a:off x="0" y="0"/>
                <a:ext cx="365760" cy="3209544"/>
                <a:chOff x="0" y="0"/>
                <a:chExt cx="365760" cy="3209544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79F0D52-2D36-4590-8AEB-3558A872ECC3}"/>
                    </a:ext>
                  </a:extLst>
                </p:cNvPr>
                <p:cNvCxnSpPr/>
                <p:nvPr/>
              </p:nvCxnSpPr>
              <p:spPr>
                <a:xfrm flipH="1">
                  <a:off x="228600" y="0"/>
                  <a:ext cx="0" cy="2121408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D589F446-2E60-4F50-908C-12C5EA9A72DB}"/>
                    </a:ext>
                  </a:extLst>
                </p:cNvPr>
                <p:cNvGrpSpPr/>
                <p:nvPr/>
              </p:nvGrpSpPr>
              <p:grpSpPr>
                <a:xfrm>
                  <a:off x="0" y="2423160"/>
                  <a:ext cx="365760" cy="786384"/>
                  <a:chOff x="0" y="2423160"/>
                  <a:chExt cx="365760" cy="786384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003FE70-DCF3-427A-8CB0-D934DF35919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65760" y="2423160"/>
                    <a:ext cx="0" cy="786384"/>
                  </a:xfrm>
                  <a:prstGeom prst="line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D1E82902-9C48-7D4C-64AB-F909EF26B75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423160"/>
                    <a:ext cx="365760" cy="786384"/>
                    <a:chOff x="0" y="2423160"/>
                    <a:chExt cx="365760" cy="786384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CC345A5D-7EEC-4301-8FC2-E042477B881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0" y="2423160"/>
                      <a:ext cx="0" cy="786384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2E160228-3408-4AA9-A1AC-893F640B6A3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3208020"/>
                      <a:ext cx="365760" cy="0"/>
                    </a:xfrm>
                    <a:prstGeom prst="line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9EA083B-BFD4-4DE5-B28A-EE81213297F2}"/>
                    </a:ext>
                  </a:extLst>
                </p:cNvPr>
                <p:cNvCxnSpPr/>
                <p:nvPr/>
              </p:nvCxnSpPr>
              <p:spPr>
                <a:xfrm>
                  <a:off x="228600" y="2118360"/>
                  <a:ext cx="137160" cy="31089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0203E22-DE04-4793-BEA9-9C9D1E325DB5}"/>
                    </a:ext>
                  </a:extLst>
                </p:cNvPr>
                <p:cNvCxnSpPr/>
                <p:nvPr/>
              </p:nvCxnSpPr>
              <p:spPr>
                <a:xfrm flipH="1">
                  <a:off x="0" y="2110740"/>
                  <a:ext cx="137160" cy="310896"/>
                </a:xfrm>
                <a:prstGeom prst="line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23">
                <a:extLst>
                  <a:ext uri="{FF2B5EF4-FFF2-40B4-BE49-F238E27FC236}">
                    <a16:creationId xmlns:a16="http://schemas.microsoft.com/office/drawing/2014/main" id="{FD08B713-0300-2048-0B65-0B7A5C5D8A9D}"/>
                  </a:ext>
                </a:extLst>
              </p:cNvPr>
              <p:cNvSpPr txBox="1"/>
              <p:nvPr/>
            </p:nvSpPr>
            <p:spPr>
              <a:xfrm>
                <a:off x="274320" y="312420"/>
                <a:ext cx="891540" cy="43434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Economizer Zone</a:t>
                </a:r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2532428C-3590-4C23-9CD5-DAE60FCABE03}"/>
                  </a:ext>
                </a:extLst>
              </p:cNvPr>
              <p:cNvSpPr txBox="1"/>
              <p:nvPr/>
            </p:nvSpPr>
            <p:spPr>
              <a:xfrm>
                <a:off x="358140" y="2110740"/>
                <a:ext cx="1219200" cy="20574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Convective</a:t>
                </a:r>
                <a:r>
                  <a:rPr lang="en-US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Zone</a:t>
                </a:r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Box 25">
                <a:extLst>
                  <a:ext uri="{FF2B5EF4-FFF2-40B4-BE49-F238E27FC236}">
                    <a16:creationId xmlns:a16="http://schemas.microsoft.com/office/drawing/2014/main" id="{B39DD19F-5536-4C94-944D-C83BC1732E18}"/>
                  </a:ext>
                </a:extLst>
              </p:cNvPr>
              <p:cNvSpPr txBox="1"/>
              <p:nvPr/>
            </p:nvSpPr>
            <p:spPr>
              <a:xfrm>
                <a:off x="426720" y="2689860"/>
                <a:ext cx="1082040" cy="236220"/>
              </a:xfrm>
              <a:prstGeom prst="rect">
                <a:avLst/>
              </a:prstGeom>
              <a:solidFill>
                <a:schemeClr val="lt1"/>
              </a:solidFill>
              <a:ln w="9525" cmpd="sng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Radiative</a:t>
                </a:r>
                <a:r>
                  <a:rPr lang="en-US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Zone</a:t>
                </a:r>
                <a:endParaRPr lang="en-US" sz="11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Rectangle 6">
            <a:extLst>
              <a:ext uri="{FF2B5EF4-FFF2-40B4-BE49-F238E27FC236}">
                <a16:creationId xmlns:a16="http://schemas.microsoft.com/office/drawing/2014/main" id="{5CBB3907-7C19-DCB6-585D-06D58C93114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91648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D0A68-9857-2580-0BB1-2120B8D5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733" y="780982"/>
            <a:ext cx="2351988" cy="5486400"/>
          </a:xfrm>
        </p:spPr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Laborers for feedings bails of HDPE into process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Clarified which roles are on shift schedule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Modified 8/5 shift schedule used</a:t>
            </a:r>
          </a:p>
          <a:p>
            <a:pPr lvl="1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4 different teams rotate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45FE50-7EF8-C853-F8F0-227CDA94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Employees and Labor Costs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E8BE2-639A-4D97-FB28-26DA80C6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B8F0FB5-B67A-1E8F-AC17-0933E4B8AF88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3810000" y="745314"/>
          <a:ext cx="670624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352">
                  <a:extLst>
                    <a:ext uri="{9D8B030D-6E8A-4147-A177-3AD203B41FA5}">
                      <a16:colId xmlns:a16="http://schemas.microsoft.com/office/drawing/2014/main" val="3273150751"/>
                    </a:ext>
                  </a:extLst>
                </a:gridCol>
                <a:gridCol w="1019040">
                  <a:extLst>
                    <a:ext uri="{9D8B030D-6E8A-4147-A177-3AD203B41FA5}">
                      <a16:colId xmlns:a16="http://schemas.microsoft.com/office/drawing/2014/main" val="4063432905"/>
                    </a:ext>
                  </a:extLst>
                </a:gridCol>
                <a:gridCol w="1086706">
                  <a:extLst>
                    <a:ext uri="{9D8B030D-6E8A-4147-A177-3AD203B41FA5}">
                      <a16:colId xmlns:a16="http://schemas.microsoft.com/office/drawing/2014/main" val="4091014952"/>
                    </a:ext>
                  </a:extLst>
                </a:gridCol>
                <a:gridCol w="1089179">
                  <a:extLst>
                    <a:ext uri="{9D8B030D-6E8A-4147-A177-3AD203B41FA5}">
                      <a16:colId xmlns:a16="http://schemas.microsoft.com/office/drawing/2014/main" val="2476736628"/>
                    </a:ext>
                  </a:extLst>
                </a:gridCol>
                <a:gridCol w="1249965">
                  <a:extLst>
                    <a:ext uri="{9D8B030D-6E8A-4147-A177-3AD203B41FA5}">
                      <a16:colId xmlns:a16="http://schemas.microsoft.com/office/drawing/2014/main" val="491474670"/>
                    </a:ext>
                  </a:extLst>
                </a:gridCol>
              </a:tblGrid>
              <a:tr h="352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Role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Number (per shift)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Unburdened Wage ($/hr)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Burdened Wage ($/hr)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Cost ($/yr)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7620688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374,000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4597514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Administrator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374,000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8077968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Secretary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187,000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1189130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Janitor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125,000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5338338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Senior Engineer/Project Leads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842,000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4240214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Process Engineer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749,000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5520347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Contact Engineer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861,000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6004000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Mechanical Engineer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187,000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2117664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Senior Process Designer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280,000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240192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Process Designer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374,000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83076147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Product Development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374,000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075665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Quality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1,576,800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54281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Marketing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468,000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323124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Accounting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468,000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7264438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Operator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3,153,600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6651796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Maintenance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1,576,800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3836448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Laborers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1,051,200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79442254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Fire and Safety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3*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1,182,600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9458670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Doctor - Medical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323,000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910240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Nurse - Medical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343,000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443511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Cafeteria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2663350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15,244,000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4955630"/>
                  </a:ext>
                </a:extLst>
              </a:tr>
              <a:tr h="181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 once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*shift schedule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0741114"/>
                  </a:ext>
                </a:extLst>
              </a:tr>
            </a:tbl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8E7DB2B9-E6C1-9000-DAE1-C1A7DE9FB4A6}"/>
              </a:ext>
            </a:extLst>
          </p:cNvPr>
          <p:cNvSpPr>
            <a:spLocks/>
          </p:cNvSpPr>
          <p:nvPr/>
        </p:nvSpPr>
        <p:spPr bwMode="auto">
          <a:xfrm>
            <a:off x="2600900" y="6432819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ACDB389-AE07-E428-ECC7-718AC347A850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026658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B2F5B-2C79-C7DB-D48B-7EAFD80CB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47727"/>
            <a:ext cx="10972800" cy="416037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800">
                <a:latin typeface="Times New Roman"/>
                <a:ea typeface="Tahoma"/>
                <a:cs typeface="Times New Roman"/>
              </a:rPr>
              <a:t>Loss of Steam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Alarms: Steam pressure, temperature, and flow rate (particularly in the boiler and reactor)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Operator Intervention: Shut down affected equipment, isolate steam system from process, determine the cause and repair the system</a:t>
            </a:r>
          </a:p>
          <a:p>
            <a:r>
              <a:rPr lang="en-US" sz="2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Loss of Instrument Air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Alarms: Pressure and flow rate of instrument air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Operator Intervention: Shut down non-critical equipment, isolate the instrument air system, investigate the cause and make necessary repairs</a:t>
            </a:r>
          </a:p>
          <a:p>
            <a:r>
              <a:rPr lang="en-US" sz="2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Minor Fire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Alarms: Smoke and heat detectors, manual fire alarms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Operator Intervention: Activate appropriate fire suppression system (sprinklers, CO</a:t>
            </a:r>
            <a:r>
              <a:rPr lang="en-US" baseline="-25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), evacuate if necessary, investigate the cause once fire is extinguished</a:t>
            </a:r>
          </a:p>
          <a:p>
            <a:r>
              <a:rPr lang="en-US" sz="2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Major Fire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Alarms: Smoke and heat detectors, manual fire alarms</a:t>
            </a:r>
          </a:p>
          <a:p>
            <a:pPr lvl="1"/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Operator Intervention: Activate fire suppression system, immediately evacuate the area and call the fire department. Follow emergency/evacuation procedures on where to go in order to account for all personnel</a:t>
            </a:r>
          </a:p>
          <a:p>
            <a:pPr lvl="1"/>
            <a:endParaRPr lang="en-US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7F5DA-8127-0C5C-8FDF-294D6F846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Critical Alarms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0D72F-B635-CCD4-EB35-935D07B2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3FDBBC0-B49B-63B0-A7D0-046F063DDE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Greatest risk: major fire, but unlikely to occur. Loss of cooling or electric power pose a lower severity but greater frequency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B1F3DDC-7A1B-7F95-E4E6-DC89F0704A25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D71FCB-1BA4-2EA6-FFD3-837CF1281685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34641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Prior to start-up, safety teams will be commissioned to implement and test all control systems, instrumentation, and emergency functions throughout process equipment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Ensuring these systems are installed and functioning properly is imperative to a successful startup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Instrumentation calibration (Sensors, Transmitters, Analyzers, etc.)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Fire protection, shut-down controls, pressure relief controls 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Piping 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hydrostatic pressure tests for operating conditions prior to startup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Flushing and cleaning after tests, prior to start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Systems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after construction, testing insulation resistance, continuity, and function of all components and wiring prior to startup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Following installation, storage tanks will be tested for leaks by filling them with water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Since volume of water required is very great, only one will be filled at a time, and water will be reused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At typical municipal water price of $0.0215/gal and tank volume of 712,000 gal, the cost will be $15,300</a:t>
            </a:r>
          </a:p>
          <a:p>
            <a:pPr marL="914400" lvl="2" indent="0">
              <a:buSzPct val="100000"/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SzPct val="100000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SzPct val="100000"/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Commissioning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BF05EE-59B0-199E-CDE6-8FE0B017CCC3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April 25th, 2023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9CE9225-F880-82FB-3B2C-0C2BF6899D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Commissions for inspection, testing, and calibration for all process components. All commissioned work includes being a part of start-up/shut-down to ensure proper operation</a:t>
            </a:r>
          </a:p>
        </p:txBody>
      </p:sp>
    </p:spTree>
    <p:extLst>
      <p:ext uri="{BB962C8B-B14F-4D97-AF65-F5344CB8AC3E}">
        <p14:creationId xmlns:p14="http://schemas.microsoft.com/office/powerpoint/2010/main" val="657128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fired heater boiler will start up first, since it provides all the heat load for the process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Steam will be run through the process before HDPE feed is introduced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Steam will also go to the Screw Pump Heater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water treatment facility will also need to start up early since the boiler will be producing steam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will need to purchase a larger flow rate of water during start-up (full 270,300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vs 6,700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Fractionation Column Start-up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Bring the column to normal operating pressure of 4 atm with steam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Start fan on air cooler condenser and circulate cooling water through bottoms cooler</a:t>
            </a:r>
          </a:p>
          <a:p>
            <a:pPr lvl="3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Start-up recycle pump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Introduce feed of wax and water</a:t>
            </a:r>
          </a:p>
          <a:p>
            <a:pPr lvl="3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Purchase some wax to use for feed during start-up</a:t>
            </a:r>
          </a:p>
          <a:p>
            <a:pPr lvl="3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Turn on reflux and bottoms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pumparound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pumps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Adjust reflux ratio and distillate flow rates to meet desired specifications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Introduce HDPE feed to the reactor to begin pyrolysis reaction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Start-Up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129CB5-B3DE-9AD1-72F1-BD465FD1EC1F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April 25th, 2023</a:t>
            </a:r>
          </a:p>
        </p:txBody>
      </p:sp>
    </p:spTree>
    <p:extLst>
      <p:ext uri="{BB962C8B-B14F-4D97-AF65-F5344CB8AC3E}">
        <p14:creationId xmlns:p14="http://schemas.microsoft.com/office/powerpoint/2010/main" val="1431335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Shut-down will start by stopping the HDPE feed to the reactor and the natural gas feed to the boiler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off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starfeeder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screw pump heater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Fired heater boiler and flare will need to continue to operate with any remaining hydrocarbon vapor product</a:t>
            </a:r>
          </a:p>
          <a:p>
            <a:pPr lvl="3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Such that all flammable material is burned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Fractionation Column shut-down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Feed rate is diminished when HDPE feed into reactor stops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down fan in air cooler and circulation of cooling water through bottoms cooler and wax cooler</a:t>
            </a:r>
          </a:p>
          <a:p>
            <a:pPr lvl="3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off recycle pump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off feed completely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Drain liquids from trays and reflux drum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off reflux and bottoms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pumparound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pumps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Bring column back to atmospheric pressure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off wax, liquid hydrocarbon, column water, and water makeup pumps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By cutting off electricity feed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 down wastewater treatment section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Shut-down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0AA4C3-D038-3EB4-C026-5D93545728E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April 25th, 2023</a:t>
            </a:r>
          </a:p>
        </p:txBody>
      </p:sp>
    </p:spTree>
    <p:extLst>
      <p:ext uri="{BB962C8B-B14F-4D97-AF65-F5344CB8AC3E}">
        <p14:creationId xmlns:p14="http://schemas.microsoft.com/office/powerpoint/2010/main" val="42379305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2CF1D-0CC8-3406-87A2-115AF8B6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Our wax and synthetic crude products will be transported to our customers via specialty tanker trucks 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trucks are heated and insulated, oil trucks have slightly different specifications</a:t>
            </a: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Houston Trucking companies with the necessary tankers in their fleet include:</a:t>
            </a:r>
          </a:p>
          <a:p>
            <a:pPr lvl="2">
              <a:buSzPct val="100000"/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Quality Carriers – Tanker trucking company that specializes in transporting liquid bulk materials. 9 mi from our plant location.</a:t>
            </a:r>
            <a:endParaRPr lang="en-US" sz="240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>
              <a:buSzPct val="100000"/>
            </a:pP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Trimac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Transportation – Tanker trucking company servicing chemical, petroleum, and dry bulk product manufacturers. 11 mi</a:t>
            </a:r>
          </a:p>
          <a:p>
            <a:pPr lvl="2">
              <a:buSzPct val="100000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Liquid Cargo – Tanker trucking company specializing in transporting food-grade and hazardous materials. 13 mi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Typical load is 40-45,000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lbs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of product</a:t>
            </a:r>
          </a:p>
          <a:p>
            <a:pPr lvl="1">
              <a:buSzPct val="100000"/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transport wax in this quantity over a distance of 100 miles costs between $300 and $600, and for 1000 miles, between $2000 and $4000</a:t>
            </a:r>
          </a:p>
          <a:p>
            <a:pPr lvl="2">
              <a:buSzPct val="1000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At a production throughput of ~300,000 tons/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this corresponds to ~$12M in transportation costs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70AB9-4B56-8979-4983-90CCD121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64FCF-604F-E126-AE17-80AB5BF4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9F1715D-6FA1-EED5-C760-B762A70E337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0AA4C3-D038-3EB4-C026-5D93545728E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April 25th, 2023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DF71CBA-C798-FEFD-E8EA-2915C3C0CE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272087"/>
            <a:ext cx="10363200" cy="91440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Using similar figures for crude oil transportation, annual transportation costs are estimated to be ~$12.3M</a:t>
            </a:r>
          </a:p>
        </p:txBody>
      </p:sp>
    </p:spTree>
    <p:extLst>
      <p:ext uri="{BB962C8B-B14F-4D97-AF65-F5344CB8AC3E}">
        <p14:creationId xmlns:p14="http://schemas.microsoft.com/office/powerpoint/2010/main" val="280333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63366-F3E0-E705-831B-7A3B31D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Final PFD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D3AA-1868-3E61-6B6F-555A8E979154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D081A4-24B9-5376-DB94-14E6FC0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7047-87E9-4FC8-9058-79A681356E7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1B2CB-217E-EE00-A014-E980BEF2A23C}"/>
              </a:ext>
            </a:extLst>
          </p:cNvPr>
          <p:cNvSpPr txBox="1"/>
          <p:nvPr/>
        </p:nvSpPr>
        <p:spPr>
          <a:xfrm>
            <a:off x="518930" y="1391297"/>
            <a:ext cx="164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PFD – Water Treatment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06361A8-37B3-A518-597C-A5BF128A7959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0B2DB-4FBF-2C32-EFCE-2944E870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96" y="780842"/>
            <a:ext cx="7329608" cy="55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7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4448B-4E8F-4A89-B27E-F0DD88FC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Data from lab scale pyrolysis of HDPE was used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of 930°F (500°C) was selected due to higher yield of wax</a:t>
            </a:r>
          </a:p>
          <a:p>
            <a:pPr lvl="1"/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Wax has higher potential profit margin and easier separation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Liquid hydrocarbon mixture and vapor hydrocarbons (fuels) will be produced in smaller amounts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94D846-4A00-2E42-41C4-62BD9A78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Product Yield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7642F-74EC-33FC-19A7-9A14DB41F60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5488043"/>
            <a:ext cx="10363200" cy="698443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Wax is main product of pyrolysis reaction under these conditions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49D1C3B-4C35-C8A3-DA00-76F2E9AD841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98210294"/>
              </p:ext>
            </p:extLst>
          </p:nvPr>
        </p:nvGraphicFramePr>
        <p:xfrm>
          <a:off x="609600" y="2340416"/>
          <a:ext cx="6515452" cy="2784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1978">
                  <a:extLst>
                    <a:ext uri="{9D8B030D-6E8A-4147-A177-3AD203B41FA5}">
                      <a16:colId xmlns:a16="http://schemas.microsoft.com/office/drawing/2014/main" val="4038010379"/>
                    </a:ext>
                  </a:extLst>
                </a:gridCol>
                <a:gridCol w="1770504">
                  <a:extLst>
                    <a:ext uri="{9D8B030D-6E8A-4147-A177-3AD203B41FA5}">
                      <a16:colId xmlns:a16="http://schemas.microsoft.com/office/drawing/2014/main" val="2760776186"/>
                    </a:ext>
                  </a:extLst>
                </a:gridCol>
                <a:gridCol w="1584600">
                  <a:extLst>
                    <a:ext uri="{9D8B030D-6E8A-4147-A177-3AD203B41FA5}">
                      <a16:colId xmlns:a16="http://schemas.microsoft.com/office/drawing/2014/main" val="379342216"/>
                    </a:ext>
                  </a:extLst>
                </a:gridCol>
                <a:gridCol w="1478370">
                  <a:extLst>
                    <a:ext uri="{9D8B030D-6E8A-4147-A177-3AD203B41FA5}">
                      <a16:colId xmlns:a16="http://schemas.microsoft.com/office/drawing/2014/main" val="2423448424"/>
                    </a:ext>
                  </a:extLst>
                </a:gridCol>
              </a:tblGrid>
              <a:tr h="1752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Chemical</a:t>
                      </a:r>
                    </a:p>
                  </a:txBody>
                  <a:tcPr marL="31472" marR="31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(wt%)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Boiling Point (°F)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 Rate (tons/yr)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/>
                </a:tc>
                <a:extLst>
                  <a:ext uri="{0D108BD9-81ED-4DB2-BD59-A6C34878D82A}">
                    <a16:rowId xmlns:a16="http://schemas.microsoft.com/office/drawing/2014/main" val="1726368635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Wax and Tar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~700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292,740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4054068835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Ethylene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-154.7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206842371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Propylene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-53.7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1,110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2375108237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Butylene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3322905468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Toluene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231.1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2658194926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Pentane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3806319177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Propane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-43.6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1190147852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Ethane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-128.2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4166302885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Methane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-258.9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492268484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Benzene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176.2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3130085640"/>
                  </a:ext>
                </a:extLst>
              </a:tr>
              <a:tr h="85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Butane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472" marR="31472" marT="0" marB="0" anchor="b"/>
                </a:tc>
                <a:extLst>
                  <a:ext uri="{0D108BD9-81ED-4DB2-BD59-A6C34878D82A}">
                    <a16:rowId xmlns:a16="http://schemas.microsoft.com/office/drawing/2014/main" val="24307692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21227B3-62D0-D70E-9D62-258375E4514D}"/>
              </a:ext>
            </a:extLst>
          </p:cNvPr>
          <p:cNvSpPr txBox="1"/>
          <p:nvPr/>
        </p:nvSpPr>
        <p:spPr>
          <a:xfrm>
            <a:off x="9275594" y="4800841"/>
            <a:ext cx="2690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/>
            <a:r>
              <a:rPr lang="en-US" sz="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Conesa, Juan A., et al. “Pyrolysis of Polyethylene in a Fluidized Bed Reactor.” </a:t>
            </a:r>
            <a:r>
              <a:rPr lang="en-US" sz="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Energy &amp; Fuels</a:t>
            </a:r>
            <a:r>
              <a:rPr lang="en-US" sz="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8, no. 6, 1994, pp. 1238–1246., https://doi.org/10.1021/ef00048a012.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494182-E42B-A41C-55C8-23F5D16F9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572511"/>
              </p:ext>
            </p:extLst>
          </p:nvPr>
        </p:nvGraphicFramePr>
        <p:xfrm>
          <a:off x="7676943" y="2552700"/>
          <a:ext cx="428881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713">
                  <a:extLst>
                    <a:ext uri="{9D8B030D-6E8A-4147-A177-3AD203B41FA5}">
                      <a16:colId xmlns:a16="http://schemas.microsoft.com/office/drawing/2014/main" val="2886454540"/>
                    </a:ext>
                  </a:extLst>
                </a:gridCol>
                <a:gridCol w="1998101">
                  <a:extLst>
                    <a:ext uri="{9D8B030D-6E8A-4147-A177-3AD203B41FA5}">
                      <a16:colId xmlns:a16="http://schemas.microsoft.com/office/drawing/2014/main" val="2166777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 Rate (tons/yr)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09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2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Liquid Hydrocarbons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15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 Hydrocarbons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4959"/>
                  </a:ext>
                </a:extLst>
              </a:tr>
            </a:tbl>
          </a:graphicData>
        </a:graphic>
      </p:graphicFrame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B9C6339-2C15-883E-5D08-774482ADE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D7BE6-D7C6-ECD4-A26E-3F85480329C5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CFF8896-ABC6-A71F-37DC-928BA5CE3FDD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173275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ECC9B3-54F3-4023-6D8E-769432C88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following equations </a:t>
                </a: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were used to determine residence time of the reactor based on Arrhenius kinetics and experimental data when T=930°F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𝑟𝑒𝑠𝑖𝑑𝑒𝑛𝑐𝑒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1400" i="1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endParaRPr lang="en-US" sz="140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parameters were based off experiments with 2-3mm diameter HDPE pellets, rather than liquid HDPE droplets</a:t>
                </a:r>
              </a:p>
              <a:p>
                <a:pPr lvl="1"/>
                <a:r>
                  <a:rPr lang="en-US" sz="14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actual required r</a:t>
                </a:r>
                <a:r>
                  <a:rPr lang="en-US" sz="14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esidence time </a:t>
                </a:r>
                <a:r>
                  <a:rPr lang="en-US" sz="14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may</a:t>
                </a:r>
                <a:r>
                  <a:rPr lang="en-US" sz="14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be lower than </a:t>
                </a:r>
                <a:r>
                  <a:rPr lang="en-US" sz="140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that calculated with</a:t>
                </a:r>
                <a:r>
                  <a:rPr lang="en-US" sz="14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these parameters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4ECC9B3-54F3-4023-6D8E-769432C88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09EF0E-0220-7093-94E8-44FB51E2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Pyrolysis Reactor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538BE-D971-EE4C-F12F-B04C5C0369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Reactor Residence Time = 13.3 seconds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4EA4868A-7632-866B-6968-ED90EB8FC3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4211750"/>
                  </p:ext>
                </p:extLst>
              </p:nvPr>
            </p:nvGraphicFramePr>
            <p:xfrm>
              <a:off x="4361075" y="3164047"/>
              <a:ext cx="3469849" cy="1836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8249">
                      <a:extLst>
                        <a:ext uri="{9D8B030D-6E8A-4147-A177-3AD203B41FA5}">
                          <a16:colId xmlns:a16="http://schemas.microsoft.com/office/drawing/2014/main" val="381154130"/>
                        </a:ext>
                      </a:extLst>
                    </a:gridCol>
                    <a:gridCol w="1281600">
                      <a:extLst>
                        <a:ext uri="{9D8B030D-6E8A-4147-A177-3AD203B41FA5}">
                          <a16:colId xmlns:a16="http://schemas.microsoft.com/office/drawing/2014/main" val="2573539979"/>
                        </a:ext>
                      </a:extLst>
                    </a:gridCol>
                  </a:tblGrid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729689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Conversion, X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99.999%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1221874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Rate constant,</a:t>
                          </a:r>
                          <a:r>
                            <a:rPr lang="en-US" sz="1400" i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0.866 s</a:t>
                          </a:r>
                          <a:r>
                            <a:rPr lang="en-US" sz="140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48594949"/>
                      </a:ext>
                    </a:extLst>
                  </a:tr>
                  <a:tr h="23577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Pre-exponential factor,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22,500 s</a:t>
                          </a:r>
                          <a:r>
                            <a:rPr lang="en-US" sz="140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9224355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Activation Energy,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65.33 kJ/mol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04262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8.314 J/</a:t>
                          </a:r>
                          <a:r>
                            <a:rPr lang="en-US" sz="140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molK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02201083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Temperature, 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930°F (500 °C)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1128867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Residence Time,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𝑟𝑒𝑠𝑖𝑑𝑒𝑛𝑐𝑒</m:t>
                                  </m:r>
                                </m:sub>
                              </m:sSub>
                            </m:oMath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13.3 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17597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4EA4868A-7632-866B-6968-ED90EB8FC3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4211750"/>
                  </p:ext>
                </p:extLst>
              </p:nvPr>
            </p:nvGraphicFramePr>
            <p:xfrm>
              <a:off x="4361075" y="3164047"/>
              <a:ext cx="3469849" cy="18368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8249">
                      <a:extLst>
                        <a:ext uri="{9D8B030D-6E8A-4147-A177-3AD203B41FA5}">
                          <a16:colId xmlns:a16="http://schemas.microsoft.com/office/drawing/2014/main" val="381154130"/>
                        </a:ext>
                      </a:extLst>
                    </a:gridCol>
                    <a:gridCol w="1281600">
                      <a:extLst>
                        <a:ext uri="{9D8B030D-6E8A-4147-A177-3AD203B41FA5}">
                          <a16:colId xmlns:a16="http://schemas.microsoft.com/office/drawing/2014/main" val="2573539979"/>
                        </a:ext>
                      </a:extLst>
                    </a:gridCol>
                  </a:tblGrid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729689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Conversion, X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99.999%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1221874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9" t="-221053" r="-59889" b="-5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0.866 s</a:t>
                          </a:r>
                          <a:r>
                            <a:rPr lang="en-US" sz="140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48594949"/>
                      </a:ext>
                    </a:extLst>
                  </a:tr>
                  <a:tr h="2357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9" t="-312821" r="-59889" b="-4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22,500 s</a:t>
                          </a:r>
                          <a:r>
                            <a:rPr lang="en-US" sz="1400" baseline="30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-1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9224355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9" t="-435135" r="-59889" b="-3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65.33 kJ/mol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042626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8.314 J/</a:t>
                          </a:r>
                          <a:r>
                            <a:rPr lang="en-US" sz="140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molK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02201083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Temperature, T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930°F (500 °C)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1128867"/>
                      </a:ext>
                    </a:extLst>
                  </a:tr>
                  <a:tr h="2287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9" t="-718421" r="-59889" b="-3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13.3 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17597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302A5BF-D3E8-B87F-E74C-6D3E0FBAB957}"/>
              </a:ext>
            </a:extLst>
          </p:cNvPr>
          <p:cNvSpPr txBox="1"/>
          <p:nvPr/>
        </p:nvSpPr>
        <p:spPr>
          <a:xfrm>
            <a:off x="9024525" y="4666337"/>
            <a:ext cx="2937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Khaghanikavkani</a:t>
            </a:r>
            <a:r>
              <a:rPr lang="en-US" sz="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E. &amp; Farid, Mohammed. (2011). Thermal pyrolysis of polyethylene: Kinetic study. Energy Sci. Technol. 2. 1-10. 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DFD1FE1-9DDC-4DE6-3C4D-068A49F7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9628" y="6445250"/>
            <a:ext cx="645544" cy="365125"/>
          </a:xfrm>
        </p:spPr>
        <p:txBody>
          <a:bodyPr/>
          <a:lstStyle/>
          <a:p>
            <a:fld id="{85D47047-87E9-4FC8-9058-79A681356E7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7D4D97-27C9-C458-CBF7-37DD633CD257}"/>
              </a:ext>
            </a:extLst>
          </p:cNvPr>
          <p:cNvSpPr>
            <a:spLocks/>
          </p:cNvSpPr>
          <p:nvPr/>
        </p:nvSpPr>
        <p:spPr bwMode="auto">
          <a:xfrm>
            <a:off x="8239124" y="6429375"/>
            <a:ext cx="87405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May 8</a:t>
            </a:r>
            <a:r>
              <a:rPr lang="en-US" altLang="en-US" sz="800" baseline="300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th</a:t>
            </a:r>
            <a:r>
              <a:rPr lang="en-US" altLang="en-US" sz="800">
                <a:solidFill>
                  <a:schemeClr val="tx1"/>
                </a:solidFill>
                <a:latin typeface="Arial"/>
                <a:ea typeface="ヒラギノ角ゴ ProN W3"/>
                <a:cs typeface="Arial"/>
                <a:sym typeface="Helvetica" panose="020B0604020202020204" pitchFamily="34" charset="0"/>
              </a:rPr>
              <a:t>, 2023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CEE44-A1C0-D322-EC31-BA5204D051FC}"/>
              </a:ext>
            </a:extLst>
          </p:cNvPr>
          <p:cNvSpPr>
            <a:spLocks/>
          </p:cNvSpPr>
          <p:nvPr/>
        </p:nvSpPr>
        <p:spPr bwMode="auto">
          <a:xfrm>
            <a:off x="1467583" y="6429375"/>
            <a:ext cx="963613" cy="3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1pPr>
            <a:lvl2pPr marL="742950" indent="-28575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2pPr>
            <a:lvl3pPr marL="11430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3pPr>
            <a:lvl4pPr marL="16002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4pPr>
            <a:lvl5pPr marL="2057400" indent="-228600" eaLnBrk="0" hangingPunct="0"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pitchFamily="6" charset="0"/>
                <a:ea typeface="ヒラギノ角ゴ ProN W3" pitchFamily="6" charset="-128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The ASPEN Plus</a:t>
            </a:r>
          </a:p>
        </p:txBody>
      </p:sp>
    </p:spTree>
    <p:extLst>
      <p:ext uri="{BB962C8B-B14F-4D97-AF65-F5344CB8AC3E}">
        <p14:creationId xmlns:p14="http://schemas.microsoft.com/office/powerpoint/2010/main" val="204348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2D13BFE28B4B48812274CFC8754063" ma:contentTypeVersion="8" ma:contentTypeDescription="Create a new document." ma:contentTypeScope="" ma:versionID="16461e90e73b0eb90d5eb709b51d8607">
  <xsd:schema xmlns:xsd="http://www.w3.org/2001/XMLSchema" xmlns:xs="http://www.w3.org/2001/XMLSchema" xmlns:p="http://schemas.microsoft.com/office/2006/metadata/properties" xmlns:ns3="c5d2ba08-8526-4fc7-86aa-6f0ec9ddd093" xmlns:ns4="c88c1b22-15a5-46da-a501-f10fd1421dff" targetNamespace="http://schemas.microsoft.com/office/2006/metadata/properties" ma:root="true" ma:fieldsID="36d412c909bcd41ac16e6163898654cd" ns3:_="" ns4:_="">
    <xsd:import namespace="c5d2ba08-8526-4fc7-86aa-6f0ec9ddd093"/>
    <xsd:import namespace="c88c1b22-15a5-46da-a501-f10fd1421d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d2ba08-8526-4fc7-86aa-6f0ec9ddd0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c1b22-15a5-46da-a501-f10fd1421df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d2ba08-8526-4fc7-86aa-6f0ec9ddd093" xsi:nil="true"/>
  </documentManagement>
</p:properties>
</file>

<file path=customXml/itemProps1.xml><?xml version="1.0" encoding="utf-8"?>
<ds:datastoreItem xmlns:ds="http://schemas.openxmlformats.org/officeDocument/2006/customXml" ds:itemID="{6BE2146A-DBC4-45CF-BEDD-896C4FF254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EDFD7D-A33E-4364-86C7-CE1DCE0536F2}">
  <ds:schemaRefs>
    <ds:schemaRef ds:uri="c5d2ba08-8526-4fc7-86aa-6f0ec9ddd093"/>
    <ds:schemaRef ds:uri="c88c1b22-15a5-46da-a501-f10fd1421d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2B7253-BFC9-4D78-B4E8-9BC8C1F14B7A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c88c1b22-15a5-46da-a501-f10fd1421dff"/>
    <ds:schemaRef ds:uri="c5d2ba08-8526-4fc7-86aa-6f0ec9ddd09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7990</Words>
  <Application>Microsoft Office PowerPoint</Application>
  <PresentationFormat>Widescreen</PresentationFormat>
  <Paragraphs>1476</Paragraphs>
  <Slides>66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Gill Sans</vt:lpstr>
      <vt:lpstr>Symbol</vt:lpstr>
      <vt:lpstr>Times New Roman</vt:lpstr>
      <vt:lpstr>Office Theme</vt:lpstr>
      <vt:lpstr>Office Theme</vt:lpstr>
      <vt:lpstr>PowerPoint Presentation</vt:lpstr>
      <vt:lpstr>PowerPoint Presentation</vt:lpstr>
      <vt:lpstr>Background</vt:lpstr>
      <vt:lpstr>Key Assumptions and Limitations</vt:lpstr>
      <vt:lpstr>Final PFD</vt:lpstr>
      <vt:lpstr>Final PFD</vt:lpstr>
      <vt:lpstr>Final PFD</vt:lpstr>
      <vt:lpstr>Product Yield</vt:lpstr>
      <vt:lpstr>Pyrolysis Reactor</vt:lpstr>
      <vt:lpstr>Pyrolysis Reactor</vt:lpstr>
      <vt:lpstr>Pyrolysis Reactor</vt:lpstr>
      <vt:lpstr>Pre-treatment, Starfeeder, and Screw Pump Heater</vt:lpstr>
      <vt:lpstr>Fractionation Column</vt:lpstr>
      <vt:lpstr>Fractionation Column</vt:lpstr>
      <vt:lpstr>Fractionation Column</vt:lpstr>
      <vt:lpstr>Fired Heater Boiler</vt:lpstr>
      <vt:lpstr>Fired Heater Boiler</vt:lpstr>
      <vt:lpstr>Pinch Technology/Heat Exchanger Network</vt:lpstr>
      <vt:lpstr>Materials of Construction (MOC)</vt:lpstr>
      <vt:lpstr>Aspen Analysis of Column</vt:lpstr>
      <vt:lpstr>Aspen Equipment Cost Estimations</vt:lpstr>
      <vt:lpstr>Final Plant Layout (ISBL)</vt:lpstr>
      <vt:lpstr>ISBL Considerations</vt:lpstr>
      <vt:lpstr>Final Plant Layout</vt:lpstr>
      <vt:lpstr>Final Plant Layout (OSBL)</vt:lpstr>
      <vt:lpstr>OSBL Breakdown</vt:lpstr>
      <vt:lpstr>Raw Materials &amp; Intermediates</vt:lpstr>
      <vt:lpstr>OSBL Electrical/Utility Breakdown</vt:lpstr>
      <vt:lpstr>Storage Tanks</vt:lpstr>
      <vt:lpstr>Spill/Leak Prevention</vt:lpstr>
      <vt:lpstr>Finished Goods</vt:lpstr>
      <vt:lpstr>Environmental Considerations</vt:lpstr>
      <vt:lpstr>Environmental Considerations</vt:lpstr>
      <vt:lpstr>Process Control Objective (PCO_1-3)</vt:lpstr>
      <vt:lpstr>Process Control Strategies (PCS_1)</vt:lpstr>
      <vt:lpstr>Process Control Loop: Fractionation Column (PCL_1)</vt:lpstr>
      <vt:lpstr>Process Control Strategies (PCS_2)</vt:lpstr>
      <vt:lpstr>Process Control Loop: Reflux Drum (PCL_2)</vt:lpstr>
      <vt:lpstr>Process Control Loop: Reflux Drum (PCL_2)</vt:lpstr>
      <vt:lpstr>Process Control Strategies (PCS_3)</vt:lpstr>
      <vt:lpstr>Process Control Loop: Reactor (PCL_3)</vt:lpstr>
      <vt:lpstr>HDPE Feedstock Market</vt:lpstr>
      <vt:lpstr>Wax Product Market</vt:lpstr>
      <vt:lpstr>Synthetic Crude Oil Product Market</vt:lpstr>
      <vt:lpstr>SWOT Analysis</vt:lpstr>
      <vt:lpstr>Project Schedule</vt:lpstr>
      <vt:lpstr>Final Economic Analysis</vt:lpstr>
      <vt:lpstr>Final Economic Analysis</vt:lpstr>
      <vt:lpstr>Final Economic Analysis</vt:lpstr>
      <vt:lpstr>Final Economic Analysis</vt:lpstr>
      <vt:lpstr>Conclusions</vt:lpstr>
      <vt:lpstr>Questions?</vt:lpstr>
      <vt:lpstr>Final Economic Analysis</vt:lpstr>
      <vt:lpstr>Final Economic Analysis</vt:lpstr>
      <vt:lpstr>Nitrogen Blanketing</vt:lpstr>
      <vt:lpstr>Finished Goods</vt:lpstr>
      <vt:lpstr>Aspen Plus Simulation</vt:lpstr>
      <vt:lpstr>Flare: Design Philosophy</vt:lpstr>
      <vt:lpstr>Flare: Design Philosophy</vt:lpstr>
      <vt:lpstr>Aspen HYSYS Simulation</vt:lpstr>
      <vt:lpstr>Employees and Labor Costs</vt:lpstr>
      <vt:lpstr>Critical Alarms</vt:lpstr>
      <vt:lpstr>Commissioning</vt:lpstr>
      <vt:lpstr>Start-Up</vt:lpstr>
      <vt:lpstr>Shut-down</vt:lpstr>
      <vt:lpstr>Transportation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Seonghoon Yoon</dc:creator>
  <cp:lastModifiedBy>James Michael Hayes</cp:lastModifiedBy>
  <cp:revision>2</cp:revision>
  <dcterms:created xsi:type="dcterms:W3CDTF">2023-04-29T17:53:36Z</dcterms:created>
  <dcterms:modified xsi:type="dcterms:W3CDTF">2023-11-21T04:12:17Z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0x0101009E2D13BFE28B4B48812274CFC8754063</vt:lpwstr>
  </property>
</Properties>
</file>